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 id="2147484186" r:id="rId7"/>
    <p:sldMasterId id="2147484197" r:id="rId8"/>
    <p:sldMasterId id="2147484224" r:id="rId9"/>
  </p:sldMasterIdLst>
  <p:notesMasterIdLst>
    <p:notesMasterId r:id="rId50"/>
  </p:notesMasterIdLst>
  <p:handoutMasterIdLst>
    <p:handoutMasterId r:id="rId51"/>
  </p:handoutMasterIdLst>
  <p:sldIdLst>
    <p:sldId id="778" r:id="rId10"/>
    <p:sldId id="779" r:id="rId11"/>
    <p:sldId id="780" r:id="rId12"/>
    <p:sldId id="788" r:id="rId13"/>
    <p:sldId id="783" r:id="rId14"/>
    <p:sldId id="902" r:id="rId15"/>
    <p:sldId id="898" r:id="rId16"/>
    <p:sldId id="891" r:id="rId17"/>
    <p:sldId id="897" r:id="rId18"/>
    <p:sldId id="866" r:id="rId19"/>
    <p:sldId id="871" r:id="rId20"/>
    <p:sldId id="867" r:id="rId21"/>
    <p:sldId id="862" r:id="rId22"/>
    <p:sldId id="869" r:id="rId23"/>
    <p:sldId id="868" r:id="rId24"/>
    <p:sldId id="870" r:id="rId25"/>
    <p:sldId id="874" r:id="rId26"/>
    <p:sldId id="863" r:id="rId27"/>
    <p:sldId id="872" r:id="rId28"/>
    <p:sldId id="876" r:id="rId29"/>
    <p:sldId id="878" r:id="rId30"/>
    <p:sldId id="877" r:id="rId31"/>
    <p:sldId id="879" r:id="rId32"/>
    <p:sldId id="880" r:id="rId33"/>
    <p:sldId id="881" r:id="rId34"/>
    <p:sldId id="882" r:id="rId35"/>
    <p:sldId id="883" r:id="rId36"/>
    <p:sldId id="884" r:id="rId37"/>
    <p:sldId id="885" r:id="rId38"/>
    <p:sldId id="864" r:id="rId39"/>
    <p:sldId id="886" r:id="rId40"/>
    <p:sldId id="887" r:id="rId41"/>
    <p:sldId id="890" r:id="rId42"/>
    <p:sldId id="888" r:id="rId43"/>
    <p:sldId id="889" r:id="rId44"/>
    <p:sldId id="873" r:id="rId45"/>
    <p:sldId id="896" r:id="rId46"/>
    <p:sldId id="899" r:id="rId47"/>
    <p:sldId id="900" r:id="rId48"/>
    <p:sldId id="901" r:id="rId4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EB3C00"/>
    <a:srgbClr val="0072C6"/>
    <a:srgbClr val="2D82FF"/>
    <a:srgbClr val="0088EE"/>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8" autoAdjust="0"/>
    <p:restoredTop sz="77939" autoAdjust="0"/>
  </p:normalViewPr>
  <p:slideViewPr>
    <p:cSldViewPr snapToGrid="0">
      <p:cViewPr varScale="1">
        <p:scale>
          <a:sx n="37" d="100"/>
          <a:sy n="37" d="100"/>
        </p:scale>
        <p:origin x="936" y="27"/>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fontAlgn="base">
              <a:buAutoNum type="arabicPeriod"/>
            </a:pPr>
            <a:r>
              <a:rPr lang="en-US" sz="900" u="none" strike="noStrike" kern="1200" dirty="0" smtClean="0">
                <a:solidFill>
                  <a:schemeClr val="tx1"/>
                </a:solidFill>
                <a:effectLst/>
                <a:latin typeface="Segoe UI Light" pitchFamily="34" charset="0"/>
                <a:ea typeface="+mn-ea"/>
                <a:cs typeface="+mn-cs"/>
              </a:rPr>
              <a:t>An information worker logs on to their SharePoint Online tenancy and opens an external list which requires data from an on-premises OData source. </a:t>
            </a:r>
          </a:p>
          <a:p>
            <a:pPr marL="228600" lvl="0" indent="-228600" fontAlgn="base">
              <a:buAutoNum type="arabicPeriod"/>
            </a:pPr>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2. The external list creates a request for the data and sends it to Business Connectivity Services. BCS looks at the request and refers to the external content type and the connection settings object to see how to connect to the data source and which credentials to use.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3. Business Connectivity Services retrieves a client certificate from the Secure Store service in SharePoint Online.  The client certificate is an SSL certificate and it is used for authentication to the reverse proxy.  BCS also retrieves an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token form the Access Control Service.  These are the uses credentials which are used for user authentication to the SharePoint 2013 on-premises farm.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4. The Business Connectivity Service sends a HTTPS request to the endpoint for the data source that is published by the reverse proxy.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5. The reverse proxy authenticates the request by using the client certificate and forwards it to the Client Side Object Model (CSOM) pipeline of the on-premises SharePoint 2013 farm.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6. The CSOM pipeline consults the User Profile Service to look for a mapping between the users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security token from ACS and the user’s domain credentials from AD DS.  If one exists, the user’s domain credentials are returned to the request.  The user’s domain credentials are used to authenticate to the SharePoint on-premises Site that receives Hybrid requests and the request is passed to the SharePoint On-Premises BCS service. </a:t>
            </a:r>
          </a:p>
          <a:p>
            <a:pPr lvl="0" fontAlgn="base"/>
            <a:endParaRPr lang="en-US" sz="900" u="none" strike="noStrike" kern="1200" dirty="0" smtClean="0">
              <a:solidFill>
                <a:schemeClr val="tx1"/>
              </a:solidFill>
              <a:effectLst/>
              <a:latin typeface="Segoe UI Light" pitchFamily="34" charset="0"/>
              <a:ea typeface="+mn-ea"/>
              <a:cs typeface="+mn-cs"/>
            </a:endParaRPr>
          </a:p>
          <a:p>
            <a:pPr lvl="0" fontAlgn="base"/>
            <a:r>
              <a:rPr lang="en-US" sz="900" u="none" strike="noStrike" kern="1200" dirty="0" smtClean="0">
                <a:solidFill>
                  <a:schemeClr val="tx1"/>
                </a:solidFill>
                <a:effectLst/>
                <a:latin typeface="Segoe UI Light" pitchFamily="34" charset="0"/>
                <a:ea typeface="+mn-ea"/>
                <a:cs typeface="+mn-cs"/>
              </a:rPr>
              <a:t>7. The SharePoint On-Premises BCS retrieves the credentials that are used to authenticate to the external data source from the SharePoint On-Premises Secure Store Service.  Then SharePoint on-premises BCS service passes the request for data along with the external data credentials to the OData service head which then performs the desired operations on the external data and returns the results to the SharePoint Online user. </a:t>
            </a:r>
          </a:p>
          <a:p>
            <a:endParaRPr lang="en-US" dirty="0"/>
          </a:p>
        </p:txBody>
      </p:sp>
      <p:sp>
        <p:nvSpPr>
          <p:cNvPr id="4" name="Date Placeholder 3"/>
          <p:cNvSpPr>
            <a:spLocks noGrp="1"/>
          </p:cNvSpPr>
          <p:nvPr>
            <p:ph type="dt" idx="10"/>
          </p:nvPr>
        </p:nvSpPr>
        <p:spPr/>
        <p:txBody>
          <a:bodyPr/>
          <a:lstStyle/>
          <a:p>
            <a:fld id="{D85D284F-8479-4D97-9CA3-16BEBB918E9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304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948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68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58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77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4F47B0A-7C4F-452D-8E86-8EED47E39EC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159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6196EF5-1E67-4438-8BCD-B6F27A947B1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8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15B2B6C-B10C-4B3D-9374-A5EF4A0456E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13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Office 365 and SharePoint Online </a:t>
            </a:r>
          </a:p>
          <a:p>
            <a:pPr lvl="0" fontAlgn="base"/>
            <a:r>
              <a:rPr lang="en-US" sz="900" u="none" strike="noStrike" kern="1200" dirty="0" smtClean="0">
                <a:solidFill>
                  <a:schemeClr val="tx1"/>
                </a:solidFill>
                <a:effectLst/>
                <a:latin typeface="Segoe UI Light" pitchFamily="34" charset="0"/>
                <a:ea typeface="+mn-ea"/>
                <a:cs typeface="+mn-cs"/>
              </a:rPr>
              <a:t>O365 – Every Microsoft Office 365 subscription hosts a SharePoint Online tenancy.  The O365 subscription also provides the Access Control Service (ACS) and Microsoft Online Directory Services (MSODS). </a:t>
            </a:r>
          </a:p>
          <a:p>
            <a:pPr lvl="0" fontAlgn="base"/>
            <a:r>
              <a:rPr lang="en-US" sz="900" u="none" strike="noStrike" kern="1200" dirty="0" smtClean="0">
                <a:solidFill>
                  <a:schemeClr val="tx1"/>
                </a:solidFill>
                <a:effectLst/>
                <a:latin typeface="Segoe UI Light" pitchFamily="34" charset="0"/>
                <a:ea typeface="+mn-ea"/>
                <a:cs typeface="+mn-cs"/>
              </a:rPr>
              <a:t>SharePoint Online – Hosts the sites that surface the on-premises LOB data, the BCS runtime service and metadata store, and the Secure Store Service. </a:t>
            </a:r>
          </a:p>
          <a:p>
            <a:pPr lvl="0" fontAlgn="base"/>
            <a:r>
              <a:rPr lang="en-US" sz="900" u="none" strike="noStrike" kern="1200" dirty="0" smtClean="0">
                <a:solidFill>
                  <a:schemeClr val="tx1"/>
                </a:solidFill>
                <a:effectLst/>
                <a:latin typeface="Segoe UI Light" pitchFamily="34" charset="0"/>
                <a:ea typeface="+mn-ea"/>
                <a:cs typeface="+mn-cs"/>
              </a:rPr>
              <a:t>BCS Runtime Service Online - The BCS runtime service is a SharePoint service application that manages all BCS functionality, such as administration, security, and communications. </a:t>
            </a:r>
          </a:p>
          <a:p>
            <a:pPr lvl="0" fontAlgn="base"/>
            <a:r>
              <a:rPr lang="en-US" sz="900" u="none" strike="noStrike" kern="1200" dirty="0" smtClean="0">
                <a:solidFill>
                  <a:schemeClr val="tx1"/>
                </a:solidFill>
                <a:effectLst/>
                <a:latin typeface="Segoe UI Light" pitchFamily="34" charset="0"/>
                <a:ea typeface="+mn-ea"/>
                <a:cs typeface="+mn-cs"/>
              </a:rPr>
              <a:t>O365 Microsoft Online Directory Services (MSODS) – Provides directory services in O365 that you can synchronize with your on-premises Active Directory Domain Services (AD DS).  The synchronization is done through user profile synchronization and allows users to use the same account for both on-premises and cloud authentication. </a:t>
            </a:r>
          </a:p>
          <a:p>
            <a:pPr lvl="0" fontAlgn="base"/>
            <a:r>
              <a:rPr lang="en-US" sz="900" u="none" strike="noStrike" kern="1200" dirty="0" smtClean="0">
                <a:solidFill>
                  <a:schemeClr val="tx1"/>
                </a:solidFill>
                <a:effectLst/>
                <a:latin typeface="Segoe UI Light" pitchFamily="34" charset="0"/>
                <a:ea typeface="+mn-ea"/>
                <a:cs typeface="+mn-cs"/>
              </a:rPr>
              <a:t>SharePoint Online Secure Store Service – This is the credential mapping SharePoint service application. In the SharePoint BCS Hybrid solution, SharePoint Online stores an SSL Server certificate that authenticates the SharePoint Online request to the reverse proxy.  </a:t>
            </a:r>
          </a:p>
          <a:p>
            <a:pPr lvl="0" fontAlgn="base"/>
            <a:r>
              <a:rPr lang="en-US" sz="900" u="none" strike="noStrike" kern="1200" dirty="0" smtClean="0">
                <a:solidFill>
                  <a:schemeClr val="tx1"/>
                </a:solidFill>
                <a:effectLst/>
                <a:latin typeface="Segoe UI Light" pitchFamily="34" charset="0"/>
                <a:ea typeface="+mn-ea"/>
                <a:cs typeface="+mn-cs"/>
              </a:rPr>
              <a:t>Azure Access Control Service – This the Azure security token service that performs authentication and issues security tokens when a user logs in to a SharePoint Online site.  </a:t>
            </a:r>
          </a:p>
          <a:p>
            <a:r>
              <a:rPr lang="en-US" sz="900" kern="1200" dirty="0" smtClean="0">
                <a:solidFill>
                  <a:schemeClr val="tx1"/>
                </a:solidFill>
                <a:effectLst/>
                <a:latin typeface="Segoe UI Light" pitchFamily="34" charset="0"/>
                <a:ea typeface="+mn-ea"/>
                <a:cs typeface="+mn-cs"/>
              </a:rPr>
              <a:t>It looks up credentials in the MSODS, which has been synchronized with the on-premises Active Directory accounts.  This allows the user to use the same set of credentials for both the on-premises and online environments.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On-Premises </a:t>
            </a:r>
          </a:p>
          <a:p>
            <a:r>
              <a:rPr lang="en-US" sz="900" kern="1200" dirty="0" smtClean="0">
                <a:solidFill>
                  <a:schemeClr val="tx1"/>
                </a:solidFill>
                <a:effectLst/>
                <a:latin typeface="Segoe UI Light" pitchFamily="34" charset="0"/>
                <a:ea typeface="+mn-ea"/>
                <a:cs typeface="+mn-cs"/>
              </a:rPr>
              <a:t> </a:t>
            </a:r>
          </a:p>
          <a:p>
            <a:pPr lvl="0" fontAlgn="base"/>
            <a:r>
              <a:rPr lang="en-US" sz="900" u="none" strike="noStrike" kern="1200" dirty="0" smtClean="0">
                <a:solidFill>
                  <a:schemeClr val="tx1"/>
                </a:solidFill>
                <a:effectLst/>
                <a:latin typeface="Segoe UI Light" pitchFamily="34" charset="0"/>
                <a:ea typeface="+mn-ea"/>
                <a:cs typeface="+mn-cs"/>
              </a:rPr>
              <a:t>Reverse Proxy – This server is responsible for accepting and authenticating inbound traffic from the Internet and publishing out the endpoint for the inbound request to connect to.  It is in the perimeter network. </a:t>
            </a:r>
          </a:p>
          <a:p>
            <a:pPr lvl="0" fontAlgn="base"/>
            <a:r>
              <a:rPr lang="en-US" sz="900" u="none" strike="noStrike" kern="1200" dirty="0" smtClean="0">
                <a:solidFill>
                  <a:schemeClr val="tx1"/>
                </a:solidFill>
                <a:effectLst/>
                <a:latin typeface="Segoe UI Light" pitchFamily="34" charset="0"/>
                <a:ea typeface="+mn-ea"/>
                <a:cs typeface="+mn-cs"/>
              </a:rPr>
              <a:t>SharePoint On-Premises – A SharePoint 2013 server farm, this hosts the BCS service, the site that accepts the inbound hybrid requests and the Secure Store Service. </a:t>
            </a:r>
          </a:p>
          <a:p>
            <a:pPr lvl="0" fontAlgn="base"/>
            <a:r>
              <a:rPr lang="en-US" sz="900" u="none" strike="noStrike" kern="1200" dirty="0" smtClean="0">
                <a:solidFill>
                  <a:schemeClr val="tx1"/>
                </a:solidFill>
                <a:effectLst/>
                <a:latin typeface="Segoe UI Light" pitchFamily="34" charset="0"/>
                <a:ea typeface="+mn-ea"/>
                <a:cs typeface="+mn-cs"/>
              </a:rPr>
              <a:t>AD DS – A Windows Server service that stores and manages user accounts, security groups, distribution groups, and computer accounts. </a:t>
            </a:r>
          </a:p>
          <a:p>
            <a:pPr lvl="0" fontAlgn="base"/>
            <a:r>
              <a:rPr lang="en-US" sz="900" u="none" strike="noStrike" kern="1200" dirty="0" smtClean="0">
                <a:solidFill>
                  <a:schemeClr val="tx1"/>
                </a:solidFill>
                <a:effectLst/>
                <a:latin typeface="Segoe UI Light" pitchFamily="34" charset="0"/>
                <a:ea typeface="+mn-ea"/>
                <a:cs typeface="+mn-cs"/>
              </a:rPr>
              <a:t>User Profile Store – A SharePoint database used to store user profile information.  User profiles contain detailed information about people in an organization.  A user profile organizes and displays all of the properties related to each user, together with social tags, documents, and other items related to that user.  In the BCS Hybrid scenario, it is used to map the users ACS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credentials to the users’ domain credentials. </a:t>
            </a:r>
          </a:p>
          <a:p>
            <a:pPr lvl="0" fontAlgn="base"/>
            <a:r>
              <a:rPr lang="en-US" sz="900" u="none" strike="noStrike" kern="1200" dirty="0" smtClean="0">
                <a:solidFill>
                  <a:schemeClr val="tx1"/>
                </a:solidFill>
                <a:effectLst/>
                <a:latin typeface="Segoe UI Light" pitchFamily="34" charset="0"/>
                <a:ea typeface="+mn-ea"/>
                <a:cs typeface="+mn-cs"/>
              </a:rPr>
              <a:t>CSOM Pipeline – The Client-Side Object Model receives the incoming request from the reverse proxy and maps the </a:t>
            </a:r>
            <a:r>
              <a:rPr lang="en-US" sz="900" u="none" strike="noStrike" kern="1200" dirty="0" err="1" smtClean="0">
                <a:solidFill>
                  <a:schemeClr val="tx1"/>
                </a:solidFill>
                <a:effectLst/>
                <a:latin typeface="Segoe UI Light" pitchFamily="34" charset="0"/>
                <a:ea typeface="+mn-ea"/>
                <a:cs typeface="+mn-cs"/>
              </a:rPr>
              <a:t>OAuth</a:t>
            </a:r>
            <a:r>
              <a:rPr lang="en-US" sz="900" u="none" strike="noStrike" kern="1200" dirty="0" smtClean="0">
                <a:solidFill>
                  <a:schemeClr val="tx1"/>
                </a:solidFill>
                <a:effectLst/>
                <a:latin typeface="Segoe UI Light" pitchFamily="34" charset="0"/>
                <a:ea typeface="+mn-ea"/>
                <a:cs typeface="+mn-cs"/>
              </a:rPr>
              <a:t> user token from ACS to the users’ domain credentials.   </a:t>
            </a:r>
          </a:p>
          <a:p>
            <a:pPr lvl="0" fontAlgn="base"/>
            <a:r>
              <a:rPr lang="en-US" sz="900" u="none" strike="noStrike" kern="1200" dirty="0" smtClean="0">
                <a:solidFill>
                  <a:schemeClr val="tx1"/>
                </a:solidFill>
                <a:effectLst/>
                <a:latin typeface="Segoe UI Light" pitchFamily="34" charset="0"/>
                <a:ea typeface="+mn-ea"/>
                <a:cs typeface="+mn-cs"/>
              </a:rPr>
              <a:t>Site/Site Collection – A site collection created expressly for the purpose of facilitating all hybrid request communication.  The web application that this site collection is in has an alternate access mapping configured. </a:t>
            </a:r>
          </a:p>
          <a:p>
            <a:pPr lvl="0" fontAlgn="base"/>
            <a:r>
              <a:rPr lang="en-US" sz="900" u="none" strike="noStrike" kern="1200" dirty="0" smtClean="0">
                <a:solidFill>
                  <a:schemeClr val="tx1"/>
                </a:solidFill>
                <a:effectLst/>
                <a:latin typeface="Segoe UI Light" pitchFamily="34" charset="0"/>
                <a:ea typeface="+mn-ea"/>
                <a:cs typeface="+mn-cs"/>
              </a:rPr>
              <a:t>BCS Runtime Service SharePoint On-Premises – The BCS Runtime service is a SharePoint service application that manages all BCS functionality, such as administration, security, and communications. </a:t>
            </a:r>
          </a:p>
          <a:p>
            <a:pPr lvl="0" fontAlgn="base"/>
            <a:r>
              <a:rPr lang="en-US" sz="900" u="none" strike="noStrike" kern="1200" dirty="0" smtClean="0">
                <a:solidFill>
                  <a:schemeClr val="tx1"/>
                </a:solidFill>
                <a:effectLst/>
                <a:latin typeface="Segoe UI Light" pitchFamily="34" charset="0"/>
                <a:ea typeface="+mn-ea"/>
                <a:cs typeface="+mn-cs"/>
              </a:rPr>
              <a:t>Secure Store Service SharePoint On-Premises – This is the credential mapping </a:t>
            </a:r>
          </a:p>
          <a:p>
            <a:r>
              <a:rPr lang="en-US" sz="900" kern="1200" dirty="0" smtClean="0">
                <a:solidFill>
                  <a:schemeClr val="tx1"/>
                </a:solidFill>
                <a:effectLst/>
                <a:latin typeface="Segoe UI Light" pitchFamily="34" charset="0"/>
                <a:ea typeface="+mn-ea"/>
                <a:cs typeface="+mn-cs"/>
              </a:rPr>
              <a:t>SharePoint service application. In the SharePoint BCS Hybrid solution, SharePoint </a:t>
            </a:r>
            <a:r>
              <a:rPr lang="en-US" sz="900" kern="1200" dirty="0" err="1" smtClean="0">
                <a:solidFill>
                  <a:schemeClr val="tx1"/>
                </a:solidFill>
                <a:effectLst/>
                <a:latin typeface="Segoe UI Light" pitchFamily="34" charset="0"/>
                <a:ea typeface="+mn-ea"/>
                <a:cs typeface="+mn-cs"/>
              </a:rPr>
              <a:t>OnPremises</a:t>
            </a:r>
            <a:r>
              <a:rPr lang="en-US" sz="900" kern="1200" dirty="0" smtClean="0">
                <a:solidFill>
                  <a:schemeClr val="tx1"/>
                </a:solidFill>
                <a:effectLst/>
                <a:latin typeface="Segoe UI Light" pitchFamily="34" charset="0"/>
                <a:ea typeface="+mn-ea"/>
                <a:cs typeface="+mn-cs"/>
              </a:rPr>
              <a:t> stores the mapping of the users’ domain credentials to the credentials that are used to access the external data source.  </a:t>
            </a:r>
          </a:p>
          <a:p>
            <a:pPr lvl="0" fontAlgn="base"/>
            <a:r>
              <a:rPr lang="en-US" sz="900" u="none" strike="noStrike" kern="1200" dirty="0" smtClean="0">
                <a:solidFill>
                  <a:schemeClr val="tx1"/>
                </a:solidFill>
                <a:effectLst/>
                <a:latin typeface="Segoe UI Light" pitchFamily="34" charset="0"/>
                <a:ea typeface="+mn-ea"/>
                <a:cs typeface="+mn-cs"/>
              </a:rPr>
              <a:t>OData Service Head – The SharePoint BCS Hybrid Solution only supports the OData protocol.  If your external data is not natively accessible via an OData source, you must use Visual Studio to build and deploy an OData service head for it.  </a:t>
            </a:r>
          </a:p>
          <a:p>
            <a:pPr lvl="0" fontAlgn="base"/>
            <a:r>
              <a:rPr lang="en-US" sz="900" u="none" strike="noStrike" kern="1200" dirty="0" smtClean="0">
                <a:solidFill>
                  <a:schemeClr val="tx1"/>
                </a:solidFill>
                <a:effectLst/>
                <a:latin typeface="Segoe UI Light" pitchFamily="34" charset="0"/>
                <a:ea typeface="+mn-ea"/>
                <a:cs typeface="+mn-cs"/>
              </a:rPr>
              <a:t>External Data – The line-of-business (LOB) data that the SharePoint BCS Hybrid solution works with. </a:t>
            </a:r>
          </a:p>
          <a:p>
            <a:endParaRPr lang="en-US" dirty="0"/>
          </a:p>
        </p:txBody>
      </p:sp>
      <p:sp>
        <p:nvSpPr>
          <p:cNvPr id="4" name="Date Placeholder 3"/>
          <p:cNvSpPr>
            <a:spLocks noGrp="1"/>
          </p:cNvSpPr>
          <p:nvPr>
            <p:ph type="dt" idx="10"/>
          </p:nvPr>
        </p:nvSpPr>
        <p:spPr/>
        <p:txBody>
          <a:bodyPr/>
          <a:lstStyle/>
          <a:p>
            <a:fld id="{71B4A561-34F1-4725-91A1-0F7C5BC81C38}"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761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3FD9AE-AF8A-4DA5-9CAF-C3BF5AD4F1D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629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The BCS hybrid solution is a combination of the SharePoint Hybrid configuration and a BCS configuration.  Each configuration requires different sets of certificates and user credentials and you need both sets in order for the BCS Hybrid solution to work. </a:t>
            </a:r>
          </a:p>
          <a:p>
            <a:r>
              <a:rPr lang="en-US" sz="900" b="1" kern="1200" dirty="0" smtClean="0">
                <a:solidFill>
                  <a:schemeClr val="tx1"/>
                </a:solidFill>
                <a:effectLst/>
                <a:latin typeface="Segoe UI Light" pitchFamily="34" charset="0"/>
                <a:ea typeface="+mn-ea"/>
                <a:cs typeface="+mn-cs"/>
              </a:rPr>
              <a:t>Server and SharePoint Certificates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SSL certificate</a:t>
            </a:r>
            <a:r>
              <a:rPr lang="en-US" sz="900" kern="1200" dirty="0" smtClean="0">
                <a:solidFill>
                  <a:schemeClr val="tx1"/>
                </a:solidFill>
                <a:effectLst/>
                <a:latin typeface="Segoe UI Light" pitchFamily="34" charset="0"/>
                <a:ea typeface="+mn-ea"/>
                <a:cs typeface="+mn-cs"/>
              </a:rPr>
              <a:t> - This certificate is used to establish trust for the communication channel between the reverse proxy device and O365.  This can be a wild card certificate; it should be from a well-known certificate authority.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Server to Server</a:t>
            </a:r>
            <a:r>
              <a:rPr lang="en-US" sz="900" kern="1200" dirty="0" smtClean="0">
                <a:solidFill>
                  <a:schemeClr val="tx1"/>
                </a:solidFill>
                <a:effectLst/>
                <a:latin typeface="Segoe UI Light" pitchFamily="34" charset="0"/>
                <a:ea typeface="+mn-ea"/>
                <a:cs typeface="+mn-cs"/>
              </a:rPr>
              <a:t> – Server-to-Server authentication configuration for SharePoint Hybrid environments consists of establishing a trust between SharePoint on-premises and Access Control Service (ACS).  ACS is then the trust broker for both SharePoint on-premises and SharePoint Online server.  When Server-to-Server trust is fully configured, each server farm trusts the security tokens that are issued by ACS and are used for authenticating access to resources on behalf of the identified user.   </a:t>
            </a:r>
          </a:p>
          <a:p>
            <a:endParaRPr lang="en-US" dirty="0" smtClean="0"/>
          </a:p>
          <a:p>
            <a:r>
              <a:rPr lang="en-US" sz="900" b="1" kern="1200" dirty="0" smtClean="0">
                <a:solidFill>
                  <a:schemeClr val="tx1"/>
                </a:solidFill>
                <a:effectLst/>
                <a:latin typeface="Segoe UI Light" pitchFamily="34" charset="0"/>
                <a:ea typeface="+mn-ea"/>
                <a:cs typeface="+mn-cs"/>
              </a:rPr>
              <a:t>User Credentials </a:t>
            </a: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OAuth</a:t>
            </a:r>
            <a:r>
              <a:rPr lang="en-US" sz="900" b="1" kern="1200" dirty="0" smtClean="0">
                <a:solidFill>
                  <a:schemeClr val="tx1"/>
                </a:solidFill>
                <a:effectLst/>
                <a:latin typeface="Segoe UI Light" pitchFamily="34" charset="0"/>
                <a:ea typeface="+mn-ea"/>
                <a:cs typeface="+mn-cs"/>
              </a:rPr>
              <a:t> security token from ACS</a:t>
            </a:r>
            <a:r>
              <a:rPr lang="en-US" sz="900" kern="1200" dirty="0" smtClean="0">
                <a:solidFill>
                  <a:schemeClr val="tx1"/>
                </a:solidFill>
                <a:effectLst/>
                <a:latin typeface="Segoe UI Light" pitchFamily="34" charset="0"/>
                <a:ea typeface="+mn-ea"/>
                <a:cs typeface="+mn-cs"/>
              </a:rPr>
              <a:t> – When a user logs on to SharePoint Online, the user is authenticated by ACS. ACS issues an </a:t>
            </a:r>
            <a:r>
              <a:rPr lang="en-US" sz="900" kern="1200" dirty="0" err="1" smtClean="0">
                <a:solidFill>
                  <a:schemeClr val="tx1"/>
                </a:solidFill>
                <a:effectLst/>
                <a:latin typeface="Segoe UI Light" pitchFamily="34" charset="0"/>
                <a:ea typeface="+mn-ea"/>
                <a:cs typeface="+mn-cs"/>
              </a:rPr>
              <a:t>OAuth</a:t>
            </a:r>
            <a:r>
              <a:rPr lang="en-US" sz="900" kern="1200" dirty="0" smtClean="0">
                <a:solidFill>
                  <a:schemeClr val="tx1"/>
                </a:solidFill>
                <a:effectLst/>
                <a:latin typeface="Segoe UI Light" pitchFamily="34" charset="0"/>
                <a:ea typeface="+mn-ea"/>
                <a:cs typeface="+mn-cs"/>
              </a:rPr>
              <a:t> security token, which represents the user to all SharePoint Online processes and objects that the user tries to access.  This security token is embedded in the request for external data and passed, along with the SSL certificate, to the reverse proxy.  From there, it is passed to the Client-Side Object Model (CSOM) pipeline in SharePoint on-premises and is mapped to the users domain credentials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Users Active Directory credential</a:t>
            </a:r>
            <a:r>
              <a:rPr lang="en-US" sz="900" kern="1200" dirty="0" smtClean="0">
                <a:solidFill>
                  <a:schemeClr val="tx1"/>
                </a:solidFill>
                <a:effectLst/>
                <a:latin typeface="Segoe UI Light" pitchFamily="34" charset="0"/>
                <a:ea typeface="+mn-ea"/>
                <a:cs typeface="+mn-cs"/>
              </a:rPr>
              <a:t>s – This is another security token that represents the user in the user’s Active Directory domain.  It represents the user to all domain resources that the user tries to access.  In the SharePoint BCS Hybrid configuration, it is used to authenticate the user to SharePoint on-premises. </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External Data Credentials   - </a:t>
            </a:r>
            <a:r>
              <a:rPr lang="en-US" sz="900" kern="1200" dirty="0" smtClean="0">
                <a:solidFill>
                  <a:schemeClr val="tx1"/>
                </a:solidFill>
                <a:effectLst/>
                <a:latin typeface="Segoe UI Light" pitchFamily="34" charset="0"/>
                <a:ea typeface="+mn-ea"/>
                <a:cs typeface="+mn-cs"/>
              </a:rPr>
              <a:t>The OData service is secured by using either basic authentication or Windows authentication, or by using a custom authentication provider.   </a:t>
            </a:r>
          </a:p>
          <a:p>
            <a:r>
              <a:rPr lang="en-US" sz="900" kern="1200" dirty="0" smtClean="0">
                <a:solidFill>
                  <a:schemeClr val="tx1"/>
                </a:solidFill>
                <a:effectLst/>
                <a:latin typeface="Segoe UI Light" pitchFamily="34" charset="0"/>
                <a:ea typeface="+mn-ea"/>
                <a:cs typeface="+mn-cs"/>
              </a:rPr>
              <a:t> </a:t>
            </a:r>
          </a:p>
          <a:p>
            <a:r>
              <a:rPr lang="en-US" sz="900" kern="1200" dirty="0" smtClean="0">
                <a:solidFill>
                  <a:schemeClr val="tx1"/>
                </a:solidFill>
                <a:effectLst/>
                <a:latin typeface="Segoe UI Light" pitchFamily="34" charset="0"/>
                <a:ea typeface="+mn-ea"/>
                <a:cs typeface="+mn-cs"/>
              </a:rPr>
              <a:t> </a:t>
            </a:r>
          </a:p>
          <a:p>
            <a:endParaRPr lang="en-US" dirty="0"/>
          </a:p>
        </p:txBody>
      </p:sp>
      <p:sp>
        <p:nvSpPr>
          <p:cNvPr id="4" name="Date Placeholder 3"/>
          <p:cNvSpPr>
            <a:spLocks noGrp="1"/>
          </p:cNvSpPr>
          <p:nvPr>
            <p:ph type="dt" idx="10"/>
          </p:nvPr>
        </p:nvSpPr>
        <p:spPr/>
        <p:txBody>
          <a:bodyPr/>
          <a:lstStyle/>
          <a:p>
            <a:fld id="{C5D10341-3884-407F-BA80-043C659D0A53}"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7810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392311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9576576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88257268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289549813"/>
      </p:ext>
    </p:extLst>
  </p:cSld>
  <p:clrMapOvr>
    <a:masterClrMapping/>
  </p:clrMapOvr>
  <p:transition>
    <p:fade/>
  </p:transition>
  <p:timing>
    <p:tnLst>
      <p:par>
        <p:cTn id="1" dur="indefinite" restart="never" nodeType="tmRoot"/>
      </p:par>
    </p:tnLst>
  </p:timing>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3818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3522151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8817637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543550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590679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46696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312318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392720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7021044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1737051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55058656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02458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6683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609928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893216813"/>
      </p:ext>
    </p:extLst>
  </p:cSld>
  <p:clrMapOvr>
    <a:masterClrMapping/>
  </p:clrMapOvr>
  <p:transition>
    <p:fade/>
  </p:transition>
  <p:timing>
    <p:tnLst>
      <p:par>
        <p:cTn id="1" dur="indefinite" restart="never" nodeType="tmRoot"/>
      </p:par>
    </p:tnLst>
  </p:timing>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68300799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45523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20829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53526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03169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212616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820109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55541959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143792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41272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702795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58741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032945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460046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434167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11452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68226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413403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81382720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7289680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39881990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64401471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14679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06041781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60304604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21027296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27052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52478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205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02532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07016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522419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75482713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241750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019931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625115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627892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981081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0706207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092507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9336328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8391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959345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3670766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437796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79428373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486600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63387383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9631640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8124190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53119479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6377354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742265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91361127"/>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8483790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66535317"/>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138133172"/>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859563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25916735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901350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676083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1993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5.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4.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3.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4.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image" Target="../media/image13.png"/><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theme" Target="../theme/theme6.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59783120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544449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8232448"/>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57965808"/>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2.xml"/><Relationship Id="rId1" Type="http://schemas.openxmlformats.org/officeDocument/2006/relationships/slideLayout" Target="../slideLayouts/slideLayout76.xml"/><Relationship Id="rId5" Type="http://schemas.openxmlformats.org/officeDocument/2006/relationships/image" Target="../media/image48.emf"/><Relationship Id="rId4" Type="http://schemas.openxmlformats.org/officeDocument/2006/relationships/image" Target="../media/image47.emf"/></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3.xml"/><Relationship Id="rId1" Type="http://schemas.openxmlformats.org/officeDocument/2006/relationships/slideLayout" Target="../slideLayouts/slideLayout76.xml"/><Relationship Id="rId6" Type="http://schemas.openxmlformats.org/officeDocument/2006/relationships/image" Target="../media/image50.emf"/><Relationship Id="rId11" Type="http://schemas.openxmlformats.org/officeDocument/2006/relationships/image" Target="../media/image52.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12.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495801"/>
          </a:xfrm>
        </p:spPr>
        <p:txBody>
          <a:bodyPr/>
          <a:lstStyle/>
          <a:p>
            <a:r>
              <a:rPr lang="en-US" dirty="0" smtClean="0"/>
              <a:t>Supports the integration of data into SharePoint through an object relational map (ORM) known as an External Content Type (ECT)</a:t>
            </a:r>
          </a:p>
          <a:p>
            <a:r>
              <a:rPr lang="en-US" dirty="0" smtClean="0"/>
              <a:t>ECTs are built against SQL Azure or OData sources</a:t>
            </a:r>
          </a:p>
          <a:p>
            <a:r>
              <a:rPr lang="en-US" dirty="0" smtClean="0"/>
              <a:t>ECTs define the fields and operations to integrate</a:t>
            </a:r>
          </a:p>
        </p:txBody>
      </p:sp>
      <p:sp>
        <p:nvSpPr>
          <p:cNvPr id="3" name="Title 2"/>
          <p:cNvSpPr>
            <a:spLocks noGrp="1"/>
          </p:cNvSpPr>
          <p:nvPr>
            <p:ph type="title"/>
          </p:nvPr>
        </p:nvSpPr>
        <p:spPr/>
        <p:txBody>
          <a:bodyPr/>
          <a:lstStyle/>
          <a:p>
            <a:r>
              <a:rPr lang="en-US" dirty="0" smtClean="0"/>
              <a:t>Business Connectivity Services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30548917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281489"/>
          </a:xfrm>
        </p:spPr>
        <p:txBody>
          <a:bodyPr/>
          <a:lstStyle/>
          <a:p>
            <a:r>
              <a:rPr lang="en-US" dirty="0" smtClean="0"/>
              <a:t>Credential Mapping System</a:t>
            </a:r>
          </a:p>
          <a:p>
            <a:r>
              <a:rPr lang="en-US" dirty="0" smtClean="0"/>
              <a:t>Allows for access to an External System using a different account than the user’s Organizational Account.</a:t>
            </a:r>
          </a:p>
          <a:p>
            <a:r>
              <a:rPr lang="en-US" dirty="0" smtClean="0"/>
              <a:t>Allows for the definition of a service account for accessing External System.</a:t>
            </a:r>
            <a:endParaRPr lang="en-US" dirty="0"/>
          </a:p>
        </p:txBody>
      </p:sp>
      <p:sp>
        <p:nvSpPr>
          <p:cNvPr id="3" name="Title 2"/>
          <p:cNvSpPr>
            <a:spLocks noGrp="1"/>
          </p:cNvSpPr>
          <p:nvPr>
            <p:ph type="title"/>
          </p:nvPr>
        </p:nvSpPr>
        <p:spPr/>
        <p:txBody>
          <a:bodyPr/>
          <a:lstStyle/>
          <a:p>
            <a:r>
              <a:rPr lang="en-US" dirty="0" smtClean="0"/>
              <a:t>Secure Store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42678289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52951"/>
          </a:xfrm>
        </p:spPr>
        <p:txBody>
          <a:bodyPr/>
          <a:lstStyle/>
          <a:p>
            <a:r>
              <a:rPr lang="en-US" dirty="0" smtClean="0"/>
              <a:t>Creating ECTs in SharePoint Designer or Visual Studio</a:t>
            </a:r>
          </a:p>
          <a:p>
            <a:r>
              <a:rPr lang="en-US" dirty="0" smtClean="0"/>
              <a:t>Importing ECTs into Business Connectivity Services</a:t>
            </a:r>
          </a:p>
          <a:p>
            <a:r>
              <a:rPr lang="en-US" dirty="0" smtClean="0"/>
              <a:t>Configuring the Secure Store</a:t>
            </a:r>
          </a:p>
          <a:p>
            <a:r>
              <a:rPr lang="en-US" dirty="0" smtClean="0"/>
              <a:t>Creating External Lists</a:t>
            </a:r>
          </a:p>
          <a:p>
            <a:r>
              <a:rPr lang="en-US" dirty="0" smtClean="0"/>
              <a:t>Creating Apps</a:t>
            </a:r>
            <a:endParaRPr lang="en-US" dirty="0"/>
          </a:p>
        </p:txBody>
      </p:sp>
      <p:sp>
        <p:nvSpPr>
          <p:cNvPr id="3" name="Title 2"/>
          <p:cNvSpPr>
            <a:spLocks noGrp="1"/>
          </p:cNvSpPr>
          <p:nvPr>
            <p:ph type="title"/>
          </p:nvPr>
        </p:nvSpPr>
        <p:spPr/>
        <p:txBody>
          <a:bodyPr/>
          <a:lstStyle/>
          <a:p>
            <a:r>
              <a:rPr lang="en-US" dirty="0" smtClean="0"/>
              <a:t>Development Tasks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17036536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App-Level ECTs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60464315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12148"/>
            <a:ext cx="11149013" cy="4951758"/>
          </a:xfrm>
        </p:spPr>
        <p:txBody>
          <a:bodyPr/>
          <a:lstStyle/>
          <a:p>
            <a:r>
              <a:rPr lang="en-US" dirty="0" smtClean="0"/>
              <a:t>Ability to define ECT within an app</a:t>
            </a:r>
          </a:p>
          <a:p>
            <a:r>
              <a:rPr lang="en-US" dirty="0" smtClean="0"/>
              <a:t>ECT is isolated to the app only</a:t>
            </a:r>
          </a:p>
          <a:p>
            <a:r>
              <a:rPr lang="en-US" dirty="0" smtClean="0"/>
              <a:t>Can be used to create External List</a:t>
            </a:r>
          </a:p>
          <a:p>
            <a:r>
              <a:rPr lang="en-US" dirty="0" smtClean="0"/>
              <a:t>Can be access using API</a:t>
            </a:r>
          </a:p>
          <a:p>
            <a:r>
              <a:rPr lang="en-US" b="1" dirty="0" smtClean="0"/>
              <a:t>Allows for accessing any variety of External Systems and then manipulating that data through standard list APIs</a:t>
            </a:r>
            <a:endParaRPr lang="en-US" dirty="0"/>
          </a:p>
        </p:txBody>
      </p:sp>
      <p:sp>
        <p:nvSpPr>
          <p:cNvPr id="3" name="Title 2"/>
          <p:cNvSpPr>
            <a:spLocks noGrp="1"/>
          </p:cNvSpPr>
          <p:nvPr>
            <p:ph type="title"/>
          </p:nvPr>
        </p:nvSpPr>
        <p:spPr/>
        <p:txBody>
          <a:bodyPr/>
          <a:lstStyle/>
          <a:p>
            <a:r>
              <a:rPr lang="en-US" dirty="0" smtClean="0"/>
              <a:t>App-Level ECTs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40327880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15</a:t>
            </a:fld>
            <a:endParaRPr lang="en-US" dirty="0"/>
          </a:p>
        </p:txBody>
      </p:sp>
      <p:sp>
        <p:nvSpPr>
          <p:cNvPr id="4" name="Flowchart: Magnetic Disk 3"/>
          <p:cNvSpPr/>
          <p:nvPr/>
        </p:nvSpPr>
        <p:spPr bwMode="auto">
          <a:xfrm>
            <a:off x="8915401" y="2471736"/>
            <a:ext cx="2586037" cy="957263"/>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OData Source</a:t>
            </a:r>
          </a:p>
        </p:txBody>
      </p:sp>
      <p:sp>
        <p:nvSpPr>
          <p:cNvPr id="5" name="Rectangle 4"/>
          <p:cNvSpPr/>
          <p:nvPr/>
        </p:nvSpPr>
        <p:spPr bwMode="auto">
          <a:xfrm>
            <a:off x="4221955" y="2164554"/>
            <a:ext cx="3743325" cy="157162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ea typeface="Segoe UI" pitchFamily="34" charset="0"/>
                <a:cs typeface="Segoe UI" pitchFamily="34" charset="0"/>
              </a:rPr>
              <a:t>FileBackedMetadataCatalog</a:t>
            </a:r>
            <a:r>
              <a:rPr lang="en-US" sz="2200" dirty="0" smtClean="0">
                <a:gradFill>
                  <a:gsLst>
                    <a:gs pos="0">
                      <a:srgbClr val="FFFFFF"/>
                    </a:gs>
                    <a:gs pos="100000">
                      <a:srgbClr val="FFFFFF"/>
                    </a:gs>
                  </a:gsLst>
                  <a:lin ang="5400000" scaled="0"/>
                </a:gradFill>
                <a:ea typeface="Segoe UI" pitchFamily="34" charset="0"/>
                <a:cs typeface="Segoe UI" pitchFamily="34" charset="0"/>
              </a:rPr>
              <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(BDC Runtime Components)</a:t>
            </a:r>
          </a:p>
        </p:txBody>
      </p:sp>
      <p:sp>
        <p:nvSpPr>
          <p:cNvPr id="6" name="Flowchart: Alternate Process 5"/>
          <p:cNvSpPr/>
          <p:nvPr/>
        </p:nvSpPr>
        <p:spPr bwMode="auto">
          <a:xfrm>
            <a:off x="801043" y="2164554"/>
            <a:ext cx="2342207" cy="1571625"/>
          </a:xfrm>
          <a:prstGeom prst="flowChartAlternateProcess">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External</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Content</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Type</a:t>
            </a:r>
          </a:p>
        </p:txBody>
      </p:sp>
      <p:sp>
        <p:nvSpPr>
          <p:cNvPr id="7" name="Rectangle 6"/>
          <p:cNvSpPr/>
          <p:nvPr/>
        </p:nvSpPr>
        <p:spPr bwMode="auto">
          <a:xfrm>
            <a:off x="5114923" y="4386262"/>
            <a:ext cx="1957387" cy="19132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External</a:t>
            </a:r>
            <a:br>
              <a:rPr lang="en-US" sz="2200" dirty="0" smtClean="0">
                <a:gradFill>
                  <a:gsLst>
                    <a:gs pos="0">
                      <a:srgbClr val="FFFFFF"/>
                    </a:gs>
                    <a:gs pos="100000">
                      <a:srgbClr val="FFFFFF"/>
                    </a:gs>
                  </a:gsLst>
                  <a:lin ang="5400000" scaled="0"/>
                </a:gradFill>
                <a:ea typeface="Segoe UI" pitchFamily="34" charset="0"/>
                <a:cs typeface="Segoe UI" pitchFamily="34" charset="0"/>
              </a:rPr>
            </a:br>
            <a:r>
              <a:rPr lang="en-US" sz="2200" dirty="0" smtClean="0">
                <a:gradFill>
                  <a:gsLst>
                    <a:gs pos="0">
                      <a:srgbClr val="FFFFFF"/>
                    </a:gs>
                    <a:gs pos="100000">
                      <a:srgbClr val="FFFFFF"/>
                    </a:gs>
                  </a:gsLst>
                  <a:lin ang="5400000" scaled="0"/>
                </a:gradFill>
                <a:ea typeface="Segoe UI" pitchFamily="34" charset="0"/>
                <a:cs typeface="Segoe UI" pitchFamily="34" charset="0"/>
              </a:rPr>
              <a:t>List</a:t>
            </a:r>
          </a:p>
        </p:txBody>
      </p:sp>
      <p:cxnSp>
        <p:nvCxnSpPr>
          <p:cNvPr id="9" name="Straight Arrow Connector 8"/>
          <p:cNvCxnSpPr>
            <a:stCxn id="6" idx="3"/>
            <a:endCxn id="5" idx="1"/>
          </p:cNvCxnSpPr>
          <p:nvPr/>
        </p:nvCxnSpPr>
        <p:spPr>
          <a:xfrm>
            <a:off x="3143250" y="2950367"/>
            <a:ext cx="107870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5" idx="2"/>
            <a:endCxn id="7" idx="0"/>
          </p:cNvCxnSpPr>
          <p:nvPr/>
        </p:nvCxnSpPr>
        <p:spPr>
          <a:xfrm rot="5400000">
            <a:off x="5768577" y="4061220"/>
            <a:ext cx="650083" cy="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p:cNvCxnSpPr>
          <p:nvPr/>
        </p:nvCxnSpPr>
        <p:spPr>
          <a:xfrm flipV="1">
            <a:off x="7965280" y="2950366"/>
            <a:ext cx="950121"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4066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List Definitions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16</a:t>
            </a:fld>
            <a:endParaRPr lang="en-US" dirty="0"/>
          </a:p>
        </p:txBody>
      </p:sp>
      <p:sp>
        <p:nvSpPr>
          <p:cNvPr id="4" name="Rectangle 1"/>
          <p:cNvSpPr>
            <a:spLocks noChangeArrowheads="1"/>
          </p:cNvSpPr>
          <p:nvPr/>
        </p:nvSpPr>
        <p:spPr bwMode="auto">
          <a:xfrm>
            <a:off x="519112" y="1355096"/>
            <a:ext cx="10764485"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xml</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version</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1.0</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encoding</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utf-8</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Elements</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xmlns</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http://schemas.microsoft.com/</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sharepoint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ListInstance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Url</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Lists/Employees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Description</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FF"/>
                </a:solidFill>
                <a:latin typeface="Consolas" panose="020B0609020204030204" pitchFamily="49" charset="0"/>
                <a:cs typeface="Consolas" panose="020B0609020204030204" pitchFamily="49" charset="0"/>
              </a:rPr>
              <a:t> </a:t>
            </a:r>
            <a:r>
              <a:rPr lang="en-US" altLang="en-US" sz="2000" dirty="0" smtClean="0">
                <a:solidFill>
                  <a:srgbClr val="0000FF"/>
                </a:solidFill>
                <a:latin typeface="Consolas" panose="020B0609020204030204" pitchFamily="49" charset="0"/>
                <a:cs typeface="Consolas" panose="020B0609020204030204" pitchFamily="49" charset="0"/>
              </a:rPr>
              <a:t>                </a:t>
            </a:r>
            <a:r>
              <a:rPr kumimoji="0" lang="en-US" altLang="en-US" sz="20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OnQuickLaunch</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TRUE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DataSource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LobSystemInstance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Northwind</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EntityNamespace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NorthwindModel</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Entity</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Employees</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SpecificFinder</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ReadSpecificEmployee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Property</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Name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MetadataCatalogFileName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Value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BDCMetadata.bdcm</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DataSource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&lt;/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ListInstance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Elements</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29222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CSOM Against External List</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sp>
        <p:nvSpPr>
          <p:cNvPr id="4" name="Rectangle 1"/>
          <p:cNvSpPr>
            <a:spLocks noChangeArrowheads="1"/>
          </p:cNvSpPr>
          <p:nvPr/>
        </p:nvSpPr>
        <p:spPr bwMode="auto">
          <a:xfrm>
            <a:off x="676275" y="1182392"/>
            <a:ext cx="9809096"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using</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spContext.CreateUserClientContextForSPAppWeb</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clientContext.Web.Lists.GetByTitle</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"Employees"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new</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camlQuery.ViewXml</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@"&lt;View&gt;..."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ListItemCollection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list.GetItems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camlQuery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clientContext.Load</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items =&gt; items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.Include(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EmployeeID</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LastName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FirstName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HireDate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item =&gt; item[</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HomePhone</a:t>
            </a:r>
            <a:r>
              <a:rPr kumimoji="0" lang="en-US" altLang="en-US"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clientContext.ExecuteQuery</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foreach</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ListItem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in</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listItems</a:t>
            </a: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a:t>
            </a:r>
            <a:endPar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07542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App-Level ECTs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9788334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Hybrid Business Connectivity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3670432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1579103743"/>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Deep Dive into the Building Blocks and Services of the SharePoint Platform</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Developing Advanced Workflow Scenarios in Office 365</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SharePoint Lists for Data Storage</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into SharePoint Lists with REST APIs</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SharePoint Lists with CSOM APIs</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SharePoint 2013 Remote Event Receivers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Search Scenarios in Office 365</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7: Deep Dive into Business Connectivity Services in Office 365</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Developing Advanced Taxonomy Scenarios in Office 365</a:t>
                      </a:r>
                    </a:p>
                  </a:txBody>
                  <a:tcPr marL="91403" marR="91403" marT="45701" marB="45701"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324351"/>
          </a:xfrm>
        </p:spPr>
        <p:txBody>
          <a:bodyPr/>
          <a:lstStyle/>
          <a:p>
            <a:r>
              <a:rPr lang="en-US" dirty="0" smtClean="0"/>
              <a:t>Mutual Trust between SharePoint Online and On-Premises</a:t>
            </a:r>
          </a:p>
          <a:p>
            <a:r>
              <a:rPr lang="en-US" dirty="0" smtClean="0"/>
              <a:t>Common Identity Management</a:t>
            </a:r>
          </a:p>
          <a:p>
            <a:r>
              <a:rPr lang="en-US" dirty="0" smtClean="0"/>
              <a:t>Topologies</a:t>
            </a:r>
          </a:p>
          <a:p>
            <a:pPr lvl="1"/>
            <a:r>
              <a:rPr lang="en-US" dirty="0" smtClean="0"/>
              <a:t>One-Way Inbound</a:t>
            </a:r>
          </a:p>
          <a:p>
            <a:pPr lvl="1"/>
            <a:r>
              <a:rPr lang="en-US" dirty="0" smtClean="0"/>
              <a:t>One-Way Outbound</a:t>
            </a:r>
          </a:p>
          <a:p>
            <a:pPr lvl="1"/>
            <a:r>
              <a:rPr lang="en-US" dirty="0" smtClean="0"/>
              <a:t>Two-Way</a:t>
            </a:r>
            <a:endParaRPr lang="en-US" dirty="0"/>
          </a:p>
        </p:txBody>
      </p:sp>
      <p:sp>
        <p:nvSpPr>
          <p:cNvPr id="3" name="Title 2"/>
          <p:cNvSpPr>
            <a:spLocks noGrp="1"/>
          </p:cNvSpPr>
          <p:nvPr>
            <p:ph type="title"/>
          </p:nvPr>
        </p:nvSpPr>
        <p:spPr/>
        <p:txBody>
          <a:bodyPr/>
          <a:lstStyle/>
          <a:p>
            <a:r>
              <a:rPr lang="en-US" dirty="0" smtClean="0"/>
              <a:t>SharePoint Hybrid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Tree>
    <p:extLst>
      <p:ext uri="{BB962C8B-B14F-4D97-AF65-F5344CB8AC3E}">
        <p14:creationId xmlns:p14="http://schemas.microsoft.com/office/powerpoint/2010/main" val="37261049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852863" cy="4467226"/>
          </a:xfrm>
        </p:spPr>
        <p:txBody>
          <a:bodyPr/>
          <a:lstStyle/>
          <a:p>
            <a:r>
              <a:rPr lang="en-US" sz="2800" dirty="0" smtClean="0"/>
              <a:t>SharePoint Online apps and External Lists can utilize on-premises OData sources</a:t>
            </a:r>
          </a:p>
          <a:p>
            <a:r>
              <a:rPr lang="en-US" sz="2800" dirty="0" smtClean="0"/>
              <a:t>SharePoint Online search can utilize the on-premises search index</a:t>
            </a:r>
            <a:endParaRPr lang="en-US" sz="2800" dirty="0"/>
          </a:p>
        </p:txBody>
      </p:sp>
      <p:sp>
        <p:nvSpPr>
          <p:cNvPr id="3" name="Title 2"/>
          <p:cNvSpPr>
            <a:spLocks noGrp="1"/>
          </p:cNvSpPr>
          <p:nvPr>
            <p:ph type="title"/>
          </p:nvPr>
        </p:nvSpPr>
        <p:spPr/>
        <p:txBody>
          <a:bodyPr/>
          <a:lstStyle/>
          <a:p>
            <a:r>
              <a:rPr lang="en-US" dirty="0" smtClean="0"/>
              <a:t>One-Way Inbound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025" y="602548"/>
            <a:ext cx="5470570" cy="5495741"/>
          </a:xfrm>
          <a:prstGeom prst="rect">
            <a:avLst/>
          </a:prstGeom>
        </p:spPr>
      </p:pic>
    </p:spTree>
    <p:extLst>
      <p:ext uri="{BB962C8B-B14F-4D97-AF65-F5344CB8AC3E}">
        <p14:creationId xmlns:p14="http://schemas.microsoft.com/office/powerpoint/2010/main" val="17652307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852863" cy="4467226"/>
          </a:xfrm>
        </p:spPr>
        <p:txBody>
          <a:bodyPr/>
          <a:lstStyle/>
          <a:p>
            <a:r>
              <a:rPr lang="en-US" sz="2800" dirty="0" smtClean="0"/>
              <a:t>No scenario for BCS</a:t>
            </a:r>
          </a:p>
          <a:p>
            <a:r>
              <a:rPr lang="en-US" sz="2800" dirty="0"/>
              <a:t>SharePoint </a:t>
            </a:r>
            <a:r>
              <a:rPr lang="en-US" sz="2800" dirty="0" smtClean="0"/>
              <a:t>on-premises </a:t>
            </a:r>
            <a:r>
              <a:rPr lang="en-US" sz="2800" dirty="0"/>
              <a:t>search can utilize the </a:t>
            </a:r>
            <a:r>
              <a:rPr lang="en-US" sz="2800" dirty="0" smtClean="0"/>
              <a:t>online search </a:t>
            </a:r>
            <a:r>
              <a:rPr lang="en-US" sz="2800" dirty="0"/>
              <a:t>index</a:t>
            </a:r>
          </a:p>
        </p:txBody>
      </p:sp>
      <p:sp>
        <p:nvSpPr>
          <p:cNvPr id="3" name="Title 2"/>
          <p:cNvSpPr>
            <a:spLocks noGrp="1"/>
          </p:cNvSpPr>
          <p:nvPr>
            <p:ph type="title"/>
          </p:nvPr>
        </p:nvSpPr>
        <p:spPr/>
        <p:txBody>
          <a:bodyPr/>
          <a:lstStyle/>
          <a:p>
            <a:r>
              <a:rPr lang="en-US" dirty="0" smtClean="0"/>
              <a:t>One-Way Outbound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650" y="976497"/>
            <a:ext cx="4972050" cy="4876800"/>
          </a:xfrm>
          <a:prstGeom prst="rect">
            <a:avLst/>
          </a:prstGeom>
        </p:spPr>
      </p:pic>
    </p:spTree>
    <p:extLst>
      <p:ext uri="{BB962C8B-B14F-4D97-AF65-F5344CB8AC3E}">
        <p14:creationId xmlns:p14="http://schemas.microsoft.com/office/powerpoint/2010/main" val="24187234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3852863" cy="4467226"/>
          </a:xfrm>
        </p:spPr>
        <p:txBody>
          <a:bodyPr/>
          <a:lstStyle/>
          <a:p>
            <a:r>
              <a:rPr lang="en-US" sz="2800" dirty="0"/>
              <a:t>SharePoint Online apps and External Lists can utilize on-premises OData sources</a:t>
            </a:r>
          </a:p>
          <a:p>
            <a:r>
              <a:rPr lang="en-US" sz="2800" dirty="0"/>
              <a:t>SharePoint Online search can utilize the on-premises search </a:t>
            </a:r>
            <a:r>
              <a:rPr lang="en-US" sz="2800" dirty="0" smtClean="0"/>
              <a:t>index</a:t>
            </a:r>
          </a:p>
          <a:p>
            <a:r>
              <a:rPr lang="en-US" sz="2800" dirty="0"/>
              <a:t>SharePoint on-premises search can utilize the online search index</a:t>
            </a:r>
          </a:p>
          <a:p>
            <a:endParaRPr lang="en-US" sz="2800" dirty="0"/>
          </a:p>
        </p:txBody>
      </p:sp>
      <p:sp>
        <p:nvSpPr>
          <p:cNvPr id="3" name="Title 2"/>
          <p:cNvSpPr>
            <a:spLocks noGrp="1"/>
          </p:cNvSpPr>
          <p:nvPr>
            <p:ph type="title"/>
          </p:nvPr>
        </p:nvSpPr>
        <p:spPr/>
        <p:txBody>
          <a:bodyPr/>
          <a:lstStyle/>
          <a:p>
            <a:r>
              <a:rPr lang="en-US" dirty="0" smtClean="0"/>
              <a:t>Two-Way</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112" y="814387"/>
            <a:ext cx="4972050" cy="5000625"/>
          </a:xfrm>
          <a:prstGeom prst="rect">
            <a:avLst/>
          </a:prstGeom>
        </p:spPr>
      </p:pic>
    </p:spTree>
    <p:extLst>
      <p:ext uri="{BB962C8B-B14F-4D97-AF65-F5344CB8AC3E}">
        <p14:creationId xmlns:p14="http://schemas.microsoft.com/office/powerpoint/2010/main" val="32644384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951759"/>
          </a:xfrm>
        </p:spPr>
        <p:txBody>
          <a:bodyPr/>
          <a:lstStyle/>
          <a:p>
            <a:r>
              <a:rPr lang="en-US" dirty="0" smtClean="0"/>
              <a:t>Create on-premises OData source</a:t>
            </a:r>
          </a:p>
          <a:p>
            <a:r>
              <a:rPr lang="en-US" dirty="0" smtClean="0"/>
              <a:t>Expose the OData source via reverse proxy</a:t>
            </a:r>
          </a:p>
          <a:p>
            <a:r>
              <a:rPr lang="en-US" dirty="0" smtClean="0"/>
              <a:t>Create an External Content Type</a:t>
            </a:r>
          </a:p>
          <a:p>
            <a:r>
              <a:rPr lang="en-US" dirty="0" smtClean="0"/>
              <a:t>Configure on-premises Secure Store</a:t>
            </a:r>
          </a:p>
          <a:p>
            <a:r>
              <a:rPr lang="en-US" dirty="0" smtClean="0"/>
              <a:t>Configure online </a:t>
            </a:r>
            <a:r>
              <a:rPr lang="en-US" dirty="0"/>
              <a:t>Secure Store</a:t>
            </a:r>
            <a:endParaRPr lang="en-US" dirty="0" smtClean="0"/>
          </a:p>
          <a:p>
            <a:r>
              <a:rPr lang="en-US" dirty="0" smtClean="0"/>
              <a:t>Upload ECT and create External List</a:t>
            </a:r>
            <a:endParaRPr lang="en-US" dirty="0"/>
          </a:p>
        </p:txBody>
      </p:sp>
      <p:sp>
        <p:nvSpPr>
          <p:cNvPr id="3" name="Title 2"/>
          <p:cNvSpPr>
            <a:spLocks noGrp="1"/>
          </p:cNvSpPr>
          <p:nvPr>
            <p:ph type="title"/>
          </p:nvPr>
        </p:nvSpPr>
        <p:spPr/>
        <p:txBody>
          <a:bodyPr/>
          <a:lstStyle/>
          <a:p>
            <a:r>
              <a:rPr lang="en-US" dirty="0" smtClean="0"/>
              <a:t>One-Way Inbound BCS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34831912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3738564"/>
          </a:xfrm>
        </p:spPr>
        <p:txBody>
          <a:bodyPr/>
          <a:lstStyle/>
          <a:p>
            <a:r>
              <a:rPr lang="en-US" dirty="0" smtClean="0"/>
              <a:t>Create OData  source using </a:t>
            </a:r>
            <a:r>
              <a:rPr lang="en-US" dirty="0" err="1" smtClean="0"/>
              <a:t>WebAPI</a:t>
            </a:r>
            <a:r>
              <a:rPr lang="en-US" dirty="0" smtClean="0"/>
              <a:t> of WCF</a:t>
            </a:r>
          </a:p>
          <a:p>
            <a:r>
              <a:rPr lang="en-US" dirty="0" smtClean="0"/>
              <a:t>Publish this service exposed through reverse proxy and protected by server certificate</a:t>
            </a:r>
            <a:endParaRPr lang="en-US" dirty="0"/>
          </a:p>
        </p:txBody>
      </p:sp>
      <p:sp>
        <p:nvSpPr>
          <p:cNvPr id="3" name="Title 2"/>
          <p:cNvSpPr>
            <a:spLocks noGrp="1"/>
          </p:cNvSpPr>
          <p:nvPr>
            <p:ph type="title"/>
          </p:nvPr>
        </p:nvSpPr>
        <p:spPr/>
        <p:txBody>
          <a:bodyPr/>
          <a:lstStyle/>
          <a:p>
            <a:r>
              <a:rPr lang="en-US" dirty="0" smtClean="0"/>
              <a:t>Create and Expose OData Source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17035515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2" y="4327894"/>
            <a:ext cx="5792372" cy="2071663"/>
          </a:xfrm>
          <a:prstGeom prst="rect">
            <a:avLst/>
          </a:prstGeom>
        </p:spPr>
      </p:pic>
      <p:sp>
        <p:nvSpPr>
          <p:cNvPr id="2" name="Text Placeholder 1"/>
          <p:cNvSpPr>
            <a:spLocks noGrp="1"/>
          </p:cNvSpPr>
          <p:nvPr>
            <p:ph type="body" sz="quarter" idx="10"/>
          </p:nvPr>
        </p:nvSpPr>
        <p:spPr>
          <a:xfrm>
            <a:off x="519112" y="1447798"/>
            <a:ext cx="11149013" cy="4281489"/>
          </a:xfrm>
        </p:spPr>
        <p:txBody>
          <a:bodyPr/>
          <a:lstStyle/>
          <a:p>
            <a:r>
              <a:rPr lang="en-US" dirty="0" smtClean="0"/>
              <a:t>Create in Visual Studio through App project</a:t>
            </a:r>
          </a:p>
          <a:p>
            <a:r>
              <a:rPr lang="en-US" dirty="0" smtClean="0"/>
              <a:t>Modify model to use Secure Store</a:t>
            </a:r>
          </a:p>
          <a:p>
            <a:pPr lvl="1"/>
            <a:r>
              <a:rPr lang="en-US" b="1" dirty="0" err="1" smtClean="0"/>
              <a:t>ODataConnectionStringId</a:t>
            </a:r>
            <a:r>
              <a:rPr lang="en-US" dirty="0" smtClean="0"/>
              <a:t> is the name of the </a:t>
            </a:r>
            <a:r>
              <a:rPr lang="en-US" dirty="0" err="1" smtClean="0"/>
              <a:t>AppId</a:t>
            </a:r>
            <a:endParaRPr lang="en-US" dirty="0" smtClean="0"/>
          </a:p>
          <a:p>
            <a:pPr lvl="1"/>
            <a:r>
              <a:rPr lang="en-US" b="1" dirty="0" err="1" smtClean="0"/>
              <a:t>ODataServiceAuthenticationMode</a:t>
            </a:r>
            <a:r>
              <a:rPr lang="en-US" dirty="0" smtClean="0"/>
              <a:t> = Credentials</a:t>
            </a:r>
          </a:p>
          <a:p>
            <a:pPr lvl="1"/>
            <a:r>
              <a:rPr lang="en-US" b="1" dirty="0" err="1" smtClean="0"/>
              <a:t>ODataServiceMetadaAuthenticationMode</a:t>
            </a:r>
            <a:r>
              <a:rPr lang="en-US" dirty="0" smtClean="0"/>
              <a:t> = Credentials</a:t>
            </a:r>
          </a:p>
          <a:p>
            <a:pPr lvl="1"/>
            <a:r>
              <a:rPr lang="en-US" b="1" dirty="0" err="1" smtClean="0"/>
              <a:t>SSOProviderImplementation</a:t>
            </a:r>
            <a:r>
              <a:rPr lang="en-US" b="1" dirty="0" smtClean="0"/>
              <a:t> </a:t>
            </a:r>
            <a:r>
              <a:rPr lang="en-US" dirty="0" smtClean="0"/>
              <a:t>= </a:t>
            </a:r>
            <a:r>
              <a:rPr lang="en-US" dirty="0" err="1"/>
              <a:t>Microsoft.Office.SecureStoreService.Server.SecureStoreProvider</a:t>
            </a:r>
            <a:r>
              <a:rPr lang="en-US" dirty="0" smtClean="0"/>
              <a:t>,</a:t>
            </a:r>
            <a:br>
              <a:rPr lang="en-US" dirty="0" smtClean="0"/>
            </a:br>
            <a:r>
              <a:rPr lang="en-US" dirty="0" smtClean="0"/>
              <a:t>                                                     </a:t>
            </a:r>
            <a:r>
              <a:rPr lang="en-US" dirty="0" err="1"/>
              <a:t>Microsoft.Office.SecureStoreService</a:t>
            </a:r>
            <a:r>
              <a:rPr lang="en-US" dirty="0"/>
              <a:t>, Version=14.0.0.0, </a:t>
            </a:r>
            <a:r>
              <a:rPr lang="en-US" dirty="0" smtClean="0"/>
              <a:t/>
            </a:r>
            <a:br>
              <a:rPr lang="en-US" dirty="0" smtClean="0"/>
            </a:br>
            <a:r>
              <a:rPr lang="en-US" dirty="0" smtClean="0"/>
              <a:t>                                                     Culture=neutral</a:t>
            </a:r>
            <a:r>
              <a:rPr lang="en-US" dirty="0"/>
              <a:t>, </a:t>
            </a:r>
            <a:r>
              <a:rPr lang="en-US" dirty="0" err="1"/>
              <a:t>PublicKeyToken</a:t>
            </a:r>
            <a:r>
              <a:rPr lang="en-US" dirty="0"/>
              <a:t>=71e9bce111e9429c</a:t>
            </a:r>
          </a:p>
        </p:txBody>
      </p:sp>
      <p:sp>
        <p:nvSpPr>
          <p:cNvPr id="3" name="Title 2"/>
          <p:cNvSpPr>
            <a:spLocks noGrp="1"/>
          </p:cNvSpPr>
          <p:nvPr>
            <p:ph type="title"/>
          </p:nvPr>
        </p:nvSpPr>
        <p:spPr/>
        <p:txBody>
          <a:bodyPr/>
          <a:lstStyle/>
          <a:p>
            <a:r>
              <a:rPr lang="en-US" dirty="0" smtClean="0"/>
              <a:t>Create an External Content Type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28583873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54413"/>
            <a:ext cx="6581776" cy="4467227"/>
          </a:xfrm>
        </p:spPr>
        <p:txBody>
          <a:bodyPr/>
          <a:lstStyle/>
          <a:p>
            <a:r>
              <a:rPr lang="en-US" dirty="0" smtClean="0"/>
              <a:t>Create an on-premises Secure Store entry with local credentials</a:t>
            </a:r>
          </a:p>
          <a:p>
            <a:r>
              <a:rPr lang="en-US" dirty="0"/>
              <a:t>Create an online Secure Store entry that uses certificate credentials</a:t>
            </a:r>
          </a:p>
          <a:p>
            <a:r>
              <a:rPr lang="en-US" dirty="0" smtClean="0"/>
              <a:t>Create an online connection entry to on-premises</a:t>
            </a:r>
          </a:p>
        </p:txBody>
      </p:sp>
      <p:sp>
        <p:nvSpPr>
          <p:cNvPr id="3" name="Title 2"/>
          <p:cNvSpPr>
            <a:spLocks noGrp="1"/>
          </p:cNvSpPr>
          <p:nvPr>
            <p:ph type="title"/>
          </p:nvPr>
        </p:nvSpPr>
        <p:spPr/>
        <p:txBody>
          <a:bodyPr/>
          <a:lstStyle/>
          <a:p>
            <a:r>
              <a:rPr lang="en-US" dirty="0" smtClean="0"/>
              <a:t>Secure Store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334" y="2973741"/>
            <a:ext cx="5241491" cy="10770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649" y="4952765"/>
            <a:ext cx="4790476" cy="109523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9081" y="1486301"/>
            <a:ext cx="3114286" cy="1009524"/>
          </a:xfrm>
          <a:prstGeom prst="rect">
            <a:avLst/>
          </a:prstGeom>
        </p:spPr>
      </p:pic>
    </p:spTree>
    <p:extLst>
      <p:ext uri="{BB962C8B-B14F-4D97-AF65-F5344CB8AC3E}">
        <p14:creationId xmlns:p14="http://schemas.microsoft.com/office/powerpoint/2010/main" val="27155772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5710238" cy="3495676"/>
          </a:xfrm>
        </p:spPr>
        <p:txBody>
          <a:bodyPr/>
          <a:lstStyle/>
          <a:p>
            <a:r>
              <a:rPr lang="en-US" dirty="0" smtClean="0"/>
              <a:t>Upload the ECT and Configure permissions</a:t>
            </a:r>
          </a:p>
          <a:p>
            <a:endParaRPr lang="en-US" dirty="0" smtClean="0"/>
          </a:p>
          <a:p>
            <a:r>
              <a:rPr lang="en-US" dirty="0" smtClean="0"/>
              <a:t>Create an External List in SharePoint Online</a:t>
            </a:r>
            <a:endParaRPr lang="en-US" dirty="0"/>
          </a:p>
        </p:txBody>
      </p:sp>
      <p:sp>
        <p:nvSpPr>
          <p:cNvPr id="3" name="Title 2"/>
          <p:cNvSpPr>
            <a:spLocks noGrp="1"/>
          </p:cNvSpPr>
          <p:nvPr>
            <p:ph type="title"/>
          </p:nvPr>
        </p:nvSpPr>
        <p:spPr/>
        <p:txBody>
          <a:bodyPr/>
          <a:lstStyle/>
          <a:p>
            <a:r>
              <a:rPr lang="en-US" dirty="0" smtClean="0"/>
              <a:t>ECT and External List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350" y="1238325"/>
            <a:ext cx="4814887" cy="14878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643" y="3645287"/>
            <a:ext cx="1095238" cy="1380952"/>
          </a:xfrm>
          <a:prstGeom prst="rect">
            <a:avLst/>
          </a:prstGeom>
        </p:spPr>
      </p:pic>
    </p:spTree>
    <p:extLst>
      <p:ext uri="{BB962C8B-B14F-4D97-AF65-F5344CB8AC3E}">
        <p14:creationId xmlns:p14="http://schemas.microsoft.com/office/powerpoint/2010/main" val="39905161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29</a:t>
            </a:fld>
            <a:endParaRPr lang="en-US" dirty="0"/>
          </a:p>
        </p:txBody>
      </p:sp>
      <p:grpSp>
        <p:nvGrpSpPr>
          <p:cNvPr id="4" name="Group 3"/>
          <p:cNvGrpSpPr/>
          <p:nvPr/>
        </p:nvGrpSpPr>
        <p:grpSpPr>
          <a:xfrm>
            <a:off x="4012667" y="976497"/>
            <a:ext cx="4786886" cy="4838113"/>
            <a:chOff x="0" y="0"/>
            <a:chExt cx="4787371" cy="4838707"/>
          </a:xfrm>
        </p:grpSpPr>
        <p:sp>
          <p:nvSpPr>
            <p:cNvPr id="5" name="Rectangle 4"/>
            <p:cNvSpPr/>
            <p:nvPr/>
          </p:nvSpPr>
          <p:spPr>
            <a:xfrm>
              <a:off x="79680" y="0"/>
              <a:ext cx="59219" cy="163963"/>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6" name="Rectangle 5"/>
            <p:cNvSpPr/>
            <p:nvPr/>
          </p:nvSpPr>
          <p:spPr>
            <a:xfrm>
              <a:off x="79680" y="202692"/>
              <a:ext cx="59219" cy="163963"/>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7" name="Rectangle 6"/>
            <p:cNvSpPr/>
            <p:nvPr/>
          </p:nvSpPr>
          <p:spPr>
            <a:xfrm>
              <a:off x="79680" y="4470527"/>
              <a:ext cx="59219" cy="163963"/>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8" name="Rectangle 7"/>
            <p:cNvSpPr/>
            <p:nvPr/>
          </p:nvSpPr>
          <p:spPr>
            <a:xfrm>
              <a:off x="79680" y="4674743"/>
              <a:ext cx="59219" cy="163964"/>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p:txBody>
        </p:sp>
        <p:sp>
          <p:nvSpPr>
            <p:cNvPr id="9" name="Shape 582"/>
            <p:cNvSpPr/>
            <p:nvPr/>
          </p:nvSpPr>
          <p:spPr>
            <a:xfrm>
              <a:off x="0" y="151205"/>
              <a:ext cx="4770755" cy="4412615"/>
            </a:xfrm>
            <a:custGeom>
              <a:avLst/>
              <a:gdLst/>
              <a:ahLst/>
              <a:cxnLst/>
              <a:rect l="0" t="0" r="0" b="0"/>
              <a:pathLst>
                <a:path w="4770755" h="4412615">
                  <a:moveTo>
                    <a:pt x="0" y="4412615"/>
                  </a:moveTo>
                  <a:lnTo>
                    <a:pt x="4770755" y="4412615"/>
                  </a:lnTo>
                  <a:lnTo>
                    <a:pt x="4770755" y="0"/>
                  </a:lnTo>
                  <a:lnTo>
                    <a:pt x="0" y="0"/>
                  </a:lnTo>
                  <a:close/>
                </a:path>
              </a:pathLst>
            </a:custGeom>
            <a:ln w="9525"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10" name="Picture 9"/>
            <p:cNvPicPr/>
            <p:nvPr/>
          </p:nvPicPr>
          <p:blipFill>
            <a:blip r:embed="rId3"/>
            <a:stretch>
              <a:fillRect/>
            </a:stretch>
          </p:blipFill>
          <p:spPr>
            <a:xfrm>
              <a:off x="4699" y="201624"/>
              <a:ext cx="4760976" cy="4311396"/>
            </a:xfrm>
            <a:prstGeom prst="rect">
              <a:avLst/>
            </a:prstGeom>
          </p:spPr>
        </p:pic>
        <p:pic>
          <p:nvPicPr>
            <p:cNvPr id="11" name="Picture 10"/>
            <p:cNvPicPr/>
            <p:nvPr/>
          </p:nvPicPr>
          <p:blipFill>
            <a:blip r:embed="rId4"/>
            <a:stretch>
              <a:fillRect/>
            </a:stretch>
          </p:blipFill>
          <p:spPr>
            <a:xfrm>
              <a:off x="96139" y="201624"/>
              <a:ext cx="4646676" cy="4276344"/>
            </a:xfrm>
            <a:prstGeom prst="rect">
              <a:avLst/>
            </a:prstGeom>
          </p:spPr>
        </p:pic>
        <p:sp>
          <p:nvSpPr>
            <p:cNvPr id="12" name="Rectangle 11"/>
            <p:cNvSpPr/>
            <p:nvPr/>
          </p:nvSpPr>
          <p:spPr>
            <a:xfrm>
              <a:off x="4745228" y="4382845"/>
              <a:ext cx="42143" cy="189936"/>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00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0411896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O3656-7 Deep Dive </a:t>
            </a:r>
            <a:r>
              <a:rPr lang="en-US" dirty="0" smtClean="0"/>
              <a:t>into</a:t>
            </a:r>
            <a:br>
              <a:rPr lang="en-US" dirty="0" smtClean="0"/>
            </a:br>
            <a:r>
              <a:rPr lang="en-US" dirty="0" smtClean="0"/>
              <a:t>Business </a:t>
            </a:r>
            <a:r>
              <a:rPr lang="en-US" dirty="0"/>
              <a:t>Connectivity Services in Office 365</a:t>
            </a:r>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Custom Event Receivers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3439883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184375"/>
          </a:xfrm>
        </p:spPr>
        <p:txBody>
          <a:bodyPr/>
          <a:lstStyle/>
          <a:p>
            <a:r>
              <a:rPr lang="en-US" dirty="0" smtClean="0"/>
              <a:t>Supported Scenarios</a:t>
            </a:r>
          </a:p>
          <a:p>
            <a:pPr lvl="1"/>
            <a:r>
              <a:rPr lang="en-US" dirty="0" smtClean="0"/>
              <a:t>External List Event Handlers</a:t>
            </a:r>
          </a:p>
          <a:p>
            <a:pPr lvl="1"/>
            <a:r>
              <a:rPr lang="en-US" dirty="0" smtClean="0"/>
              <a:t>ECT Event Handlers</a:t>
            </a:r>
          </a:p>
          <a:p>
            <a:pPr lvl="1"/>
            <a:r>
              <a:rPr lang="en-US" dirty="0" smtClean="0"/>
              <a:t>External List Alerts</a:t>
            </a:r>
          </a:p>
          <a:p>
            <a:r>
              <a:rPr lang="en-US" dirty="0" smtClean="0"/>
              <a:t>Supported Events</a:t>
            </a:r>
          </a:p>
          <a:p>
            <a:pPr lvl="1"/>
            <a:r>
              <a:rPr lang="en-US" dirty="0" smtClean="0"/>
              <a:t>Item Added</a:t>
            </a:r>
          </a:p>
          <a:p>
            <a:pPr lvl="1"/>
            <a:r>
              <a:rPr lang="en-US" dirty="0" smtClean="0"/>
              <a:t>Item Updated</a:t>
            </a:r>
          </a:p>
          <a:p>
            <a:pPr lvl="1"/>
            <a:r>
              <a:rPr lang="en-US" dirty="0" smtClean="0"/>
              <a:t>Item Deleted</a:t>
            </a:r>
          </a:p>
        </p:txBody>
      </p:sp>
      <p:sp>
        <p:nvSpPr>
          <p:cNvPr id="3" name="Title 2"/>
          <p:cNvSpPr>
            <a:spLocks noGrp="1"/>
          </p:cNvSpPr>
          <p:nvPr>
            <p:ph type="title"/>
          </p:nvPr>
        </p:nvSpPr>
        <p:spPr/>
        <p:txBody>
          <a:bodyPr/>
          <a:lstStyle/>
          <a:p>
            <a:r>
              <a:rPr lang="en-US" dirty="0" smtClean="0"/>
              <a:t>Custom Event Receivers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31</a:t>
            </a:fld>
            <a:endParaRPr lang="en-US" dirty="0"/>
          </a:p>
        </p:txBody>
      </p:sp>
    </p:spTree>
    <p:extLst>
      <p:ext uri="{BB962C8B-B14F-4D97-AF65-F5344CB8AC3E}">
        <p14:creationId xmlns:p14="http://schemas.microsoft.com/office/powerpoint/2010/main" val="38668493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648201"/>
          </a:xfrm>
        </p:spPr>
        <p:txBody>
          <a:bodyPr/>
          <a:lstStyle/>
          <a:p>
            <a:r>
              <a:rPr lang="en-US" dirty="0" smtClean="0"/>
              <a:t>ECT must implement special stereotypes</a:t>
            </a:r>
          </a:p>
          <a:p>
            <a:pPr lvl="1"/>
            <a:r>
              <a:rPr lang="en-US" dirty="0" smtClean="0"/>
              <a:t>Subscribe (</a:t>
            </a:r>
            <a:r>
              <a:rPr lang="en-US" dirty="0" err="1" smtClean="0"/>
              <a:t>DeliveryAddress</a:t>
            </a:r>
            <a:r>
              <a:rPr lang="en-US" dirty="0" smtClean="0"/>
              <a:t>, </a:t>
            </a:r>
            <a:r>
              <a:rPr lang="en-US" dirty="0" err="1" smtClean="0"/>
              <a:t>EventType</a:t>
            </a:r>
            <a:r>
              <a:rPr lang="en-US" dirty="0" smtClean="0"/>
              <a:t>)</a:t>
            </a:r>
          </a:p>
          <a:p>
            <a:pPr lvl="1"/>
            <a:r>
              <a:rPr lang="en-US" dirty="0" smtClean="0"/>
              <a:t>Unsubscribe (</a:t>
            </a:r>
            <a:r>
              <a:rPr lang="en-US" dirty="0" err="1" smtClean="0"/>
              <a:t>SubscriptionId</a:t>
            </a:r>
            <a:r>
              <a:rPr lang="en-US" dirty="0" smtClean="0"/>
              <a:t>)</a:t>
            </a:r>
          </a:p>
          <a:p>
            <a:r>
              <a:rPr lang="en-US" dirty="0" smtClean="0"/>
              <a:t>SharePoint creates delivery address</a:t>
            </a:r>
          </a:p>
          <a:p>
            <a:r>
              <a:rPr lang="en-US" dirty="0" smtClean="0"/>
              <a:t>External system calls on delivery address in response to an event</a:t>
            </a:r>
          </a:p>
        </p:txBody>
      </p:sp>
      <p:sp>
        <p:nvSpPr>
          <p:cNvPr id="3" name="Title 2"/>
          <p:cNvSpPr>
            <a:spLocks noGrp="1"/>
          </p:cNvSpPr>
          <p:nvPr>
            <p:ph type="title"/>
          </p:nvPr>
        </p:nvSpPr>
        <p:spPr/>
        <p:txBody>
          <a:bodyPr/>
          <a:lstStyle/>
          <a:p>
            <a:r>
              <a:rPr lang="en-US" dirty="0" smtClean="0"/>
              <a:t>Design Requirements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32</a:t>
            </a:fld>
            <a:endParaRPr lang="en-US" dirty="0"/>
          </a:p>
        </p:txBody>
      </p:sp>
    </p:spTree>
    <p:extLst>
      <p:ext uri="{BB962C8B-B14F-4D97-AF65-F5344CB8AC3E}">
        <p14:creationId xmlns:p14="http://schemas.microsoft.com/office/powerpoint/2010/main" val="16862768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222" y="976497"/>
            <a:ext cx="9104762" cy="5704762"/>
          </a:xfrm>
          <a:prstGeom prst="rect">
            <a:avLst/>
          </a:prstGeom>
        </p:spPr>
      </p:pic>
    </p:spTree>
    <p:extLst>
      <p:ext uri="{BB962C8B-B14F-4D97-AF65-F5344CB8AC3E}">
        <p14:creationId xmlns:p14="http://schemas.microsoft.com/office/powerpoint/2010/main" val="39113314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Subscribe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29" y="1195261"/>
            <a:ext cx="9961905" cy="4600000"/>
          </a:xfrm>
          <a:prstGeom prst="rect">
            <a:avLst/>
          </a:prstGeom>
        </p:spPr>
      </p:pic>
    </p:spTree>
    <p:extLst>
      <p:ext uri="{BB962C8B-B14F-4D97-AF65-F5344CB8AC3E}">
        <p14:creationId xmlns:p14="http://schemas.microsoft.com/office/powerpoint/2010/main" val="23237247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Unsubscribe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43" y="1326490"/>
            <a:ext cx="9847619" cy="3780952"/>
          </a:xfrm>
          <a:prstGeom prst="rect">
            <a:avLst/>
          </a:prstGeom>
        </p:spPr>
      </p:pic>
    </p:spTree>
    <p:extLst>
      <p:ext uri="{BB962C8B-B14F-4D97-AF65-F5344CB8AC3E}">
        <p14:creationId xmlns:p14="http://schemas.microsoft.com/office/powerpoint/2010/main" val="31473301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Custom Event Receivers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8644588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App-Level External Content Types</a:t>
            </a:r>
          </a:p>
          <a:p>
            <a:r>
              <a:rPr lang="en-US" dirty="0" smtClean="0"/>
              <a:t>Hybrid Business Connectivity Services</a:t>
            </a:r>
          </a:p>
          <a:p>
            <a:r>
              <a:rPr lang="en-US" dirty="0" smtClean="0"/>
              <a:t>Custom Event Receivers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smtClean="0"/>
              <a:t>Summary</a:t>
            </a:r>
            <a:r>
              <a:rPr lang="en-US" dirty="0" smtClean="0"/>
              <a:t/>
            </a:r>
            <a:br>
              <a:rPr lang="en-US" dirty="0" smtClean="0"/>
            </a:br>
            <a:endParaRPr lang="en-US" dirty="0"/>
          </a:p>
        </p:txBody>
      </p:sp>
    </p:spTree>
    <p:extLst>
      <p:ext uri="{BB962C8B-B14F-4D97-AF65-F5344CB8AC3E}">
        <p14:creationId xmlns:p14="http://schemas.microsoft.com/office/powerpoint/2010/main" val="83897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356048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4645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App-Level External Content Types</a:t>
            </a:r>
          </a:p>
          <a:p>
            <a:r>
              <a:rPr lang="en-US" dirty="0" smtClean="0"/>
              <a:t>Hybrid Business Connectivity Services</a:t>
            </a:r>
          </a:p>
          <a:p>
            <a:r>
              <a:rPr lang="en-US" dirty="0" smtClean="0"/>
              <a:t>Custom Event Receivers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52197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1925572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Dev Center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79" y="1002226"/>
            <a:ext cx="9477777" cy="5292557"/>
          </a:xfrm>
          <a:prstGeom prst="rect">
            <a:avLst/>
          </a:prstGeom>
        </p:spPr>
      </p:pic>
    </p:spTree>
    <p:extLst>
      <p:ext uri="{BB962C8B-B14F-4D97-AF65-F5344CB8AC3E}">
        <p14:creationId xmlns:p14="http://schemas.microsoft.com/office/powerpoint/2010/main" val="350901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App Building Blocks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grpSp>
        <p:nvGrpSpPr>
          <p:cNvPr id="87" name="Group 86"/>
          <p:cNvGrpSpPr/>
          <p:nvPr/>
        </p:nvGrpSpPr>
        <p:grpSpPr>
          <a:xfrm>
            <a:off x="1081386" y="1228040"/>
            <a:ext cx="9579333" cy="5281245"/>
            <a:chOff x="307618" y="490905"/>
            <a:chExt cx="10656678" cy="6124687"/>
          </a:xfrm>
        </p:grpSpPr>
        <p:grpSp>
          <p:nvGrpSpPr>
            <p:cNvPr id="88" name="Group 87"/>
            <p:cNvGrpSpPr/>
            <p:nvPr/>
          </p:nvGrpSpPr>
          <p:grpSpPr>
            <a:xfrm>
              <a:off x="9681522" y="1939983"/>
              <a:ext cx="1282774" cy="878686"/>
              <a:chOff x="10169960" y="3361847"/>
              <a:chExt cx="1283108" cy="878915"/>
            </a:xfrm>
          </p:grpSpPr>
          <p:pic>
            <p:nvPicPr>
              <p:cNvPr id="168" name="Picture 167"/>
              <p:cNvPicPr>
                <a:picLocks noChangeAspect="1"/>
              </p:cNvPicPr>
              <p:nvPr/>
            </p:nvPicPr>
            <p:blipFill>
              <a:blip r:embed="rId3"/>
              <a:stretch>
                <a:fillRect/>
              </a:stretch>
            </p:blipFill>
            <p:spPr>
              <a:xfrm>
                <a:off x="10571003" y="3361847"/>
                <a:ext cx="597915" cy="598560"/>
              </a:xfrm>
              <a:prstGeom prst="rect">
                <a:avLst/>
              </a:prstGeom>
            </p:spPr>
          </p:pic>
          <p:sp>
            <p:nvSpPr>
              <p:cNvPr id="169" name="TextBox 168"/>
              <p:cNvSpPr txBox="1"/>
              <p:nvPr/>
            </p:nvSpPr>
            <p:spPr>
              <a:xfrm>
                <a:off x="10169960" y="3932985"/>
                <a:ext cx="1283108" cy="307777"/>
              </a:xfrm>
              <a:prstGeom prst="rect">
                <a:avLst/>
              </a:prstGeom>
              <a:noFill/>
            </p:spPr>
            <p:txBody>
              <a:bodyPr wrap="none" lIns="0" tIns="0" rIns="0" bIns="0" rtlCol="0">
                <a:spAutoFit/>
              </a:bodyPr>
              <a:lstStyle/>
              <a:p>
                <a:pPr defTabSz="914126"/>
                <a:r>
                  <a:rPr lang="en-US" sz="1999" kern="0" spc="-70" dirty="0" smtClean="0">
                    <a:solidFill>
                      <a:prstClr val="white">
                        <a:lumMod val="50000"/>
                      </a:prstClr>
                    </a:solidFill>
                    <a:latin typeface="Calibri" panose="020F0502020204030204"/>
                  </a:rPr>
                  <a:t>Web Services</a:t>
                </a:r>
              </a:p>
            </p:txBody>
          </p:sp>
        </p:grpSp>
        <p:grpSp>
          <p:nvGrpSpPr>
            <p:cNvPr id="89" name="Group 88"/>
            <p:cNvGrpSpPr/>
            <p:nvPr/>
          </p:nvGrpSpPr>
          <p:grpSpPr>
            <a:xfrm>
              <a:off x="8539694" y="490905"/>
              <a:ext cx="1031088" cy="1258088"/>
              <a:chOff x="5533729" y="1219725"/>
              <a:chExt cx="1031357" cy="1258416"/>
            </a:xfrm>
          </p:grpSpPr>
          <p:pic>
            <p:nvPicPr>
              <p:cNvPr id="165" name="Picture 164"/>
              <p:cNvPicPr>
                <a:picLocks noChangeAspect="1"/>
              </p:cNvPicPr>
              <p:nvPr/>
            </p:nvPicPr>
            <p:blipFill>
              <a:blip r:embed="rId4"/>
              <a:stretch>
                <a:fillRect/>
              </a:stretch>
            </p:blipFill>
            <p:spPr>
              <a:xfrm>
                <a:off x="5533729" y="1292597"/>
                <a:ext cx="465830" cy="863861"/>
              </a:xfrm>
              <a:prstGeom prst="rect">
                <a:avLst/>
              </a:prstGeom>
            </p:spPr>
          </p:pic>
          <p:pic>
            <p:nvPicPr>
              <p:cNvPr id="166" name="Picture 165"/>
              <p:cNvPicPr>
                <a:picLocks noChangeAspect="1"/>
              </p:cNvPicPr>
              <p:nvPr/>
            </p:nvPicPr>
            <p:blipFill>
              <a:blip r:embed="rId5"/>
              <a:stretch>
                <a:fillRect/>
              </a:stretch>
            </p:blipFill>
            <p:spPr>
              <a:xfrm>
                <a:off x="5835073" y="1219725"/>
                <a:ext cx="730013" cy="911760"/>
              </a:xfrm>
              <a:prstGeom prst="rect">
                <a:avLst/>
              </a:prstGeom>
            </p:spPr>
          </p:pic>
          <p:sp>
            <p:nvSpPr>
              <p:cNvPr id="167" name="TextBox 166"/>
              <p:cNvSpPr txBox="1"/>
              <p:nvPr/>
            </p:nvSpPr>
            <p:spPr>
              <a:xfrm>
                <a:off x="5533729" y="2170364"/>
                <a:ext cx="992516" cy="307777"/>
              </a:xfrm>
              <a:prstGeom prst="rect">
                <a:avLst/>
              </a:prstGeom>
              <a:noFill/>
            </p:spPr>
            <p:txBody>
              <a:bodyPr wrap="none" lIns="0" tIns="0" rIns="0" bIns="0" rtlCol="0">
                <a:spAutoFit/>
              </a:bodyPr>
              <a:lstStyle/>
              <a:p>
                <a:pPr defTabSz="914126"/>
                <a:r>
                  <a:rPr lang="en-US" sz="1999" kern="0" spc="-70" dirty="0" smtClean="0">
                    <a:solidFill>
                      <a:prstClr val="white">
                        <a:lumMod val="50000"/>
                      </a:prstClr>
                    </a:solidFill>
                    <a:latin typeface="Calibri" panose="020F0502020204030204"/>
                  </a:rPr>
                  <a:t>Databases</a:t>
                </a:r>
              </a:p>
            </p:txBody>
          </p:sp>
        </p:grpSp>
        <p:sp>
          <p:nvSpPr>
            <p:cNvPr id="90" name="Rectangle 89"/>
            <p:cNvSpPr/>
            <p:nvPr/>
          </p:nvSpPr>
          <p:spPr bwMode="auto">
            <a:xfrm>
              <a:off x="3297723" y="761020"/>
              <a:ext cx="4544692" cy="1869704"/>
            </a:xfrm>
            <a:prstGeom prst="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kern="0" dirty="0" smtClean="0">
                  <a:solidFill>
                    <a:prstClr val="black">
                      <a:lumMod val="65000"/>
                      <a:lumOff val="35000"/>
                    </a:prstClr>
                  </a:solidFill>
                  <a:latin typeface="Calibri" panose="020F0502020204030204"/>
                  <a:ea typeface="Segoe UI" pitchFamily="34" charset="0"/>
                  <a:cs typeface="Segoe UI" pitchFamily="34" charset="0"/>
                </a:rPr>
                <a:t>SharePoint Apps</a:t>
              </a:r>
            </a:p>
          </p:txBody>
        </p:sp>
        <p:grpSp>
          <p:nvGrpSpPr>
            <p:cNvPr id="91" name="Group 90"/>
            <p:cNvGrpSpPr/>
            <p:nvPr/>
          </p:nvGrpSpPr>
          <p:grpSpPr>
            <a:xfrm>
              <a:off x="4687636" y="1259738"/>
              <a:ext cx="2037983" cy="1120028"/>
              <a:chOff x="1929148" y="3558828"/>
              <a:chExt cx="2038514" cy="1120320"/>
            </a:xfrm>
          </p:grpSpPr>
          <p:grpSp>
            <p:nvGrpSpPr>
              <p:cNvPr id="137" name="Group 136"/>
              <p:cNvGrpSpPr/>
              <p:nvPr/>
            </p:nvGrpSpPr>
            <p:grpSpPr>
              <a:xfrm>
                <a:off x="3082467" y="3573039"/>
                <a:ext cx="885195" cy="761294"/>
                <a:chOff x="7956376" y="6096598"/>
                <a:chExt cx="885320" cy="761402"/>
              </a:xfrm>
            </p:grpSpPr>
            <p:sp>
              <p:nvSpPr>
                <p:cNvPr id="163" name="Arc 162"/>
                <p:cNvSpPr/>
                <p:nvPr/>
              </p:nvSpPr>
              <p:spPr>
                <a:xfrm rot="16200000">
                  <a:off x="8018335" y="6034639"/>
                  <a:ext cx="761402" cy="885320"/>
                </a:xfrm>
                <a:prstGeom prst="arc">
                  <a:avLst>
                    <a:gd name="adj1" fmla="val 2097834"/>
                    <a:gd name="adj2" fmla="val 366333"/>
                  </a:avLst>
                </a:prstGeom>
                <a:noFill/>
                <a:ln w="41275" cap="flat" cmpd="sng" algn="ctr">
                  <a:solidFill>
                    <a:sysClr val="windowText" lastClr="000000">
                      <a:alpha val="80000"/>
                    </a:sysClr>
                  </a:solidFill>
                  <a:prstDash val="solid"/>
                  <a:miter lim="800000"/>
                  <a:headEnd type="diamond" w="sm" len="med"/>
                  <a:tailEnd type="stealth" w="lg" len="lg"/>
                </a:ln>
                <a:effectLst>
                  <a:outerShdw blurRad="50800" dist="38100" dir="2700000" algn="tl" rotWithShape="0">
                    <a:prstClr val="black">
                      <a:alpha val="40000"/>
                    </a:prstClr>
                  </a:outerShdw>
                </a:effectLst>
              </p:spPr>
              <p:txBody>
                <a:bodyPr rtlCol="0" anchor="ctr"/>
                <a:lstStyle/>
                <a:p>
                  <a:pPr algn="ctr" defTabSz="914126"/>
                  <a:endParaRPr lang="en-US" sz="1799" kern="0" smtClean="0">
                    <a:solidFill>
                      <a:prstClr val="black"/>
                    </a:solidFill>
                    <a:latin typeface="Segoe UI Light" panose="020B0502040204020203" pitchFamily="34" charset="0"/>
                    <a:cs typeface="Segoe UI Light" panose="020B0502040204020203" pitchFamily="34" charset="0"/>
                  </a:endParaRPr>
                </a:p>
              </p:txBody>
            </p:sp>
            <p:pic>
              <p:nvPicPr>
                <p:cNvPr id="164" name="Picture 163"/>
                <p:cNvPicPr>
                  <a:picLocks noChangeAspect="1"/>
                </p:cNvPicPr>
                <p:nvPr/>
              </p:nvPicPr>
              <p:blipFill>
                <a:blip r:embed="rId6"/>
                <a:stretch>
                  <a:fillRect/>
                </a:stretch>
              </p:blipFill>
              <p:spPr>
                <a:xfrm>
                  <a:off x="8025412" y="6179037"/>
                  <a:ext cx="713910" cy="636559"/>
                </a:xfrm>
                <a:prstGeom prst="rect">
                  <a:avLst/>
                </a:prstGeom>
              </p:spPr>
            </p:pic>
          </p:grpSp>
          <p:grpSp>
            <p:nvGrpSpPr>
              <p:cNvPr id="138" name="Group 137"/>
              <p:cNvGrpSpPr>
                <a:grpSpLocks noChangeAspect="1"/>
              </p:cNvGrpSpPr>
              <p:nvPr/>
            </p:nvGrpSpPr>
            <p:grpSpPr>
              <a:xfrm>
                <a:off x="1929148" y="4146210"/>
                <a:ext cx="397077" cy="504000"/>
                <a:chOff x="6278801" y="2244912"/>
                <a:chExt cx="605042" cy="767962"/>
              </a:xfrm>
            </p:grpSpPr>
            <p:pic>
              <p:nvPicPr>
                <p:cNvPr id="159" name="Picture 158"/>
                <p:cNvPicPr>
                  <a:picLocks noChangeAspect="1"/>
                </p:cNvPicPr>
                <p:nvPr/>
              </p:nvPicPr>
              <p:blipFill>
                <a:blip r:embed="rId7"/>
                <a:stretch>
                  <a:fillRect/>
                </a:stretch>
              </p:blipFill>
              <p:spPr>
                <a:xfrm>
                  <a:off x="6278801" y="2244912"/>
                  <a:ext cx="527111" cy="689388"/>
                </a:xfrm>
                <a:prstGeom prst="rect">
                  <a:avLst/>
                </a:prstGeom>
              </p:spPr>
            </p:pic>
            <p:pic>
              <p:nvPicPr>
                <p:cNvPr id="160" name="Picture 159"/>
                <p:cNvPicPr>
                  <a:picLocks noChangeAspect="1"/>
                </p:cNvPicPr>
                <p:nvPr/>
              </p:nvPicPr>
              <p:blipFill>
                <a:blip r:embed="rId7"/>
                <a:stretch>
                  <a:fillRect/>
                </a:stretch>
              </p:blipFill>
              <p:spPr>
                <a:xfrm>
                  <a:off x="6356732" y="2323486"/>
                  <a:ext cx="527111" cy="689388"/>
                </a:xfrm>
                <a:prstGeom prst="rect">
                  <a:avLst/>
                </a:prstGeom>
              </p:spPr>
            </p:pic>
            <p:sp>
              <p:nvSpPr>
                <p:cNvPr id="161" name="Right Triangle 160"/>
                <p:cNvSpPr/>
                <p:nvPr/>
              </p:nvSpPr>
              <p:spPr bwMode="auto">
                <a:xfrm>
                  <a:off x="6400103" y="2347895"/>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2" name="TextBox 161"/>
                <p:cNvSpPr txBox="1"/>
                <p:nvPr/>
              </p:nvSpPr>
              <p:spPr>
                <a:xfrm>
                  <a:off x="6422020" y="2719459"/>
                  <a:ext cx="269170" cy="257933"/>
                </a:xfrm>
                <a:prstGeom prst="rect">
                  <a:avLst/>
                </a:prstGeom>
                <a:noFill/>
              </p:spPr>
              <p:txBody>
                <a:bodyPr wrap="none" lIns="0" tIns="0" rIns="0" bIns="0" rtlCol="0">
                  <a:spAutoFit/>
                </a:bodyPr>
                <a:lstStyle/>
                <a:p>
                  <a:pPr defTabSz="914126"/>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CSS</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39" name="Group 138"/>
              <p:cNvGrpSpPr>
                <a:grpSpLocks noChangeAspect="1"/>
              </p:cNvGrpSpPr>
              <p:nvPr/>
            </p:nvGrpSpPr>
            <p:grpSpPr>
              <a:xfrm>
                <a:off x="2160143" y="3845503"/>
                <a:ext cx="400137" cy="504000"/>
                <a:chOff x="6926384" y="2275112"/>
                <a:chExt cx="605872" cy="763139"/>
              </a:xfrm>
            </p:grpSpPr>
            <p:pic>
              <p:nvPicPr>
                <p:cNvPr id="155" name="Picture 154"/>
                <p:cNvPicPr>
                  <a:picLocks noChangeAspect="1"/>
                </p:cNvPicPr>
                <p:nvPr/>
              </p:nvPicPr>
              <p:blipFill>
                <a:blip r:embed="rId7"/>
                <a:stretch>
                  <a:fillRect/>
                </a:stretch>
              </p:blipFill>
              <p:spPr>
                <a:xfrm>
                  <a:off x="6926384" y="2275112"/>
                  <a:ext cx="527111" cy="689388"/>
                </a:xfrm>
                <a:prstGeom prst="rect">
                  <a:avLst/>
                </a:prstGeom>
              </p:spPr>
            </p:pic>
            <p:pic>
              <p:nvPicPr>
                <p:cNvPr id="156" name="Picture 155"/>
                <p:cNvPicPr>
                  <a:picLocks noChangeAspect="1"/>
                </p:cNvPicPr>
                <p:nvPr/>
              </p:nvPicPr>
              <p:blipFill>
                <a:blip r:embed="rId7"/>
                <a:stretch>
                  <a:fillRect/>
                </a:stretch>
              </p:blipFill>
              <p:spPr>
                <a:xfrm>
                  <a:off x="7005145" y="2348863"/>
                  <a:ext cx="527111" cy="689388"/>
                </a:xfrm>
                <a:prstGeom prst="rect">
                  <a:avLst/>
                </a:prstGeom>
              </p:spPr>
            </p:pic>
            <p:sp>
              <p:nvSpPr>
                <p:cNvPr id="157" name="Right Triangle 156"/>
                <p:cNvSpPr/>
                <p:nvPr/>
              </p:nvSpPr>
              <p:spPr bwMode="auto">
                <a:xfrm>
                  <a:off x="7048516" y="2373272"/>
                  <a:ext cx="440367" cy="626130"/>
                </a:xfrm>
                <a:prstGeom prst="r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TextBox 157"/>
                <p:cNvSpPr txBox="1"/>
                <p:nvPr/>
              </p:nvSpPr>
              <p:spPr>
                <a:xfrm>
                  <a:off x="7070434" y="2744836"/>
                  <a:ext cx="282041" cy="256313"/>
                </a:xfrm>
                <a:prstGeom prst="rect">
                  <a:avLst/>
                </a:prstGeom>
                <a:noFill/>
              </p:spPr>
              <p:txBody>
                <a:bodyPr wrap="none" lIns="0" tIns="0" rIns="0" bIns="0" rtlCol="0">
                  <a:spAutoFit/>
                </a:bodyPr>
                <a:lstStyle/>
                <a:p>
                  <a:pPr defTabSz="914126"/>
                  <a:r>
                    <a:rPr lang="fi-FI" sz="1100" kern="0" spc="-70" dirty="0" smtClean="0">
                      <a:solidFill>
                        <a:prstClr val="white"/>
                      </a:solidFill>
                      <a:effectLst>
                        <a:outerShdw blurRad="50800" dist="38100" dir="2700000" algn="tl" rotWithShape="0">
                          <a:srgbClr val="44546A">
                            <a:alpha val="40000"/>
                          </a:srgbClr>
                        </a:outerShdw>
                      </a:effectLst>
                      <a:latin typeface="Calibri" panose="020F0502020204030204"/>
                    </a:rPr>
                    <a:t>png</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0" name="Group 139"/>
              <p:cNvGrpSpPr>
                <a:grpSpLocks noChangeAspect="1"/>
              </p:cNvGrpSpPr>
              <p:nvPr/>
            </p:nvGrpSpPr>
            <p:grpSpPr>
              <a:xfrm>
                <a:off x="1940507" y="3558828"/>
                <a:ext cx="400137" cy="504000"/>
                <a:chOff x="7583233" y="2275112"/>
                <a:chExt cx="605872" cy="763139"/>
              </a:xfrm>
            </p:grpSpPr>
            <p:pic>
              <p:nvPicPr>
                <p:cNvPr id="151" name="Picture 150"/>
                <p:cNvPicPr>
                  <a:picLocks noChangeAspect="1"/>
                </p:cNvPicPr>
                <p:nvPr/>
              </p:nvPicPr>
              <p:blipFill>
                <a:blip r:embed="rId7"/>
                <a:stretch>
                  <a:fillRect/>
                </a:stretch>
              </p:blipFill>
              <p:spPr>
                <a:xfrm>
                  <a:off x="7583233" y="2275112"/>
                  <a:ext cx="527111" cy="689388"/>
                </a:xfrm>
                <a:prstGeom prst="rect">
                  <a:avLst/>
                </a:prstGeom>
              </p:spPr>
            </p:pic>
            <p:pic>
              <p:nvPicPr>
                <p:cNvPr id="152" name="Picture 151"/>
                <p:cNvPicPr>
                  <a:picLocks noChangeAspect="1"/>
                </p:cNvPicPr>
                <p:nvPr/>
              </p:nvPicPr>
              <p:blipFill>
                <a:blip r:embed="rId7"/>
                <a:stretch>
                  <a:fillRect/>
                </a:stretch>
              </p:blipFill>
              <p:spPr>
                <a:xfrm>
                  <a:off x="7661994" y="2348863"/>
                  <a:ext cx="527111" cy="689388"/>
                </a:xfrm>
                <a:prstGeom prst="rect">
                  <a:avLst/>
                </a:prstGeom>
              </p:spPr>
            </p:pic>
            <p:sp>
              <p:nvSpPr>
                <p:cNvPr id="153" name="Right Triangle 152"/>
                <p:cNvSpPr/>
                <p:nvPr/>
              </p:nvSpPr>
              <p:spPr bwMode="auto">
                <a:xfrm>
                  <a:off x="7705365" y="2373272"/>
                  <a:ext cx="440367" cy="626130"/>
                </a:xfrm>
                <a:prstGeom prst="rtTriangl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4" name="TextBox 153"/>
                <p:cNvSpPr txBox="1"/>
                <p:nvPr/>
              </p:nvSpPr>
              <p:spPr>
                <a:xfrm>
                  <a:off x="7727283" y="2744836"/>
                  <a:ext cx="333983" cy="256313"/>
                </a:xfrm>
                <a:prstGeom prst="rect">
                  <a:avLst/>
                </a:prstGeom>
                <a:noFill/>
              </p:spPr>
              <p:txBody>
                <a:bodyPr wrap="none" lIns="0" tIns="0" rIns="0" bIns="0" rtlCol="0">
                  <a:spAutoFit/>
                </a:bodyPr>
                <a:lstStyle/>
                <a:p>
                  <a:pPr defTabSz="914126"/>
                  <a:r>
                    <a:rPr lang="fi-FI" sz="1100" kern="0" spc="-70" dirty="0" err="1" smtClean="0">
                      <a:solidFill>
                        <a:prstClr val="white"/>
                      </a:solidFill>
                      <a:effectLst>
                        <a:outerShdw blurRad="50800" dist="38100" dir="2700000" algn="tl" rotWithShape="0">
                          <a:srgbClr val="44546A">
                            <a:alpha val="40000"/>
                          </a:srgbClr>
                        </a:outerShdw>
                      </a:effectLst>
                      <a:latin typeface="Calibri" panose="020F0502020204030204"/>
                    </a:rPr>
                    <a:t>aspx</a:t>
                  </a:r>
                  <a:endParaRPr lang="en-US" sz="11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1" name="Group 140"/>
              <p:cNvGrpSpPr>
                <a:grpSpLocks noChangeAspect="1"/>
              </p:cNvGrpSpPr>
              <p:nvPr/>
            </p:nvGrpSpPr>
            <p:grpSpPr>
              <a:xfrm>
                <a:off x="2618857" y="3788428"/>
                <a:ext cx="409562" cy="504000"/>
                <a:chOff x="8228898" y="2273094"/>
                <a:chExt cx="621781" cy="765157"/>
              </a:xfrm>
            </p:grpSpPr>
            <p:pic>
              <p:nvPicPr>
                <p:cNvPr id="147" name="Picture 146"/>
                <p:cNvPicPr>
                  <a:picLocks noChangeAspect="1"/>
                </p:cNvPicPr>
                <p:nvPr/>
              </p:nvPicPr>
              <p:blipFill>
                <a:blip r:embed="rId7"/>
                <a:stretch>
                  <a:fillRect/>
                </a:stretch>
              </p:blipFill>
              <p:spPr>
                <a:xfrm>
                  <a:off x="8228898" y="2273094"/>
                  <a:ext cx="527111" cy="689388"/>
                </a:xfrm>
                <a:prstGeom prst="rect">
                  <a:avLst/>
                </a:prstGeom>
              </p:spPr>
            </p:pic>
            <p:pic>
              <p:nvPicPr>
                <p:cNvPr id="148" name="Picture 147"/>
                <p:cNvPicPr>
                  <a:picLocks noChangeAspect="1"/>
                </p:cNvPicPr>
                <p:nvPr/>
              </p:nvPicPr>
              <p:blipFill>
                <a:blip r:embed="rId7"/>
                <a:stretch>
                  <a:fillRect/>
                </a:stretch>
              </p:blipFill>
              <p:spPr>
                <a:xfrm>
                  <a:off x="8323568" y="2348863"/>
                  <a:ext cx="527111" cy="689388"/>
                </a:xfrm>
                <a:prstGeom prst="rect">
                  <a:avLst/>
                </a:prstGeom>
              </p:spPr>
            </p:pic>
            <p:sp>
              <p:nvSpPr>
                <p:cNvPr id="149" name="Right Triangle 148"/>
                <p:cNvSpPr/>
                <p:nvPr/>
              </p:nvSpPr>
              <p:spPr bwMode="auto">
                <a:xfrm>
                  <a:off x="8366939" y="2373272"/>
                  <a:ext cx="440367" cy="626130"/>
                </a:xfrm>
                <a:prstGeom prst="rtTriangle">
                  <a:avLst/>
                </a:prstGeom>
                <a:solidFill>
                  <a:srgbClr val="ED7D31"/>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0" name="TextBox 149"/>
                <p:cNvSpPr txBox="1"/>
                <p:nvPr/>
              </p:nvSpPr>
              <p:spPr>
                <a:xfrm>
                  <a:off x="8385074" y="2783306"/>
                  <a:ext cx="417122" cy="210265"/>
                </a:xfrm>
                <a:prstGeom prst="rect">
                  <a:avLst/>
                </a:prstGeom>
                <a:noFill/>
              </p:spPr>
              <p:txBody>
                <a:bodyPr wrap="none" lIns="0" tIns="0" rIns="0" bIns="0" rtlCol="0">
                  <a:spAutoFit/>
                </a:bodyPr>
                <a:lstStyle/>
                <a:p>
                  <a:pPr defTabSz="914126"/>
                  <a:r>
                    <a:rPr lang="fi-FI" sz="900" kern="0" spc="-70" dirty="0" err="1" smtClean="0">
                      <a:solidFill>
                        <a:prstClr val="white"/>
                      </a:solidFill>
                      <a:effectLst>
                        <a:outerShdw blurRad="50800" dist="38100" dir="2700000" algn="tl" rotWithShape="0">
                          <a:srgbClr val="44546A">
                            <a:alpha val="40000"/>
                          </a:srgbClr>
                        </a:outerShdw>
                      </a:effectLst>
                      <a:latin typeface="Calibri" panose="020F0502020204030204"/>
                    </a:rPr>
                    <a:t>master</a:t>
                  </a:r>
                  <a:endParaRPr lang="en-US" sz="9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nvGrpSpPr>
              <p:cNvPr id="142" name="Group 141"/>
              <p:cNvGrpSpPr>
                <a:grpSpLocks noChangeAspect="1"/>
              </p:cNvGrpSpPr>
              <p:nvPr/>
            </p:nvGrpSpPr>
            <p:grpSpPr>
              <a:xfrm>
                <a:off x="2468161" y="4175148"/>
                <a:ext cx="400137" cy="504000"/>
                <a:chOff x="8856725" y="2275112"/>
                <a:chExt cx="605872" cy="763139"/>
              </a:xfrm>
            </p:grpSpPr>
            <p:pic>
              <p:nvPicPr>
                <p:cNvPr id="143" name="Picture 142"/>
                <p:cNvPicPr>
                  <a:picLocks noChangeAspect="1"/>
                </p:cNvPicPr>
                <p:nvPr/>
              </p:nvPicPr>
              <p:blipFill>
                <a:blip r:embed="rId7"/>
                <a:stretch>
                  <a:fillRect/>
                </a:stretch>
              </p:blipFill>
              <p:spPr>
                <a:xfrm>
                  <a:off x="8856725" y="2275112"/>
                  <a:ext cx="527111" cy="689388"/>
                </a:xfrm>
                <a:prstGeom prst="rect">
                  <a:avLst/>
                </a:prstGeom>
              </p:spPr>
            </p:pic>
            <p:pic>
              <p:nvPicPr>
                <p:cNvPr id="144" name="Picture 143"/>
                <p:cNvPicPr>
                  <a:picLocks noChangeAspect="1"/>
                </p:cNvPicPr>
                <p:nvPr/>
              </p:nvPicPr>
              <p:blipFill>
                <a:blip r:embed="rId7"/>
                <a:stretch>
                  <a:fillRect/>
                </a:stretch>
              </p:blipFill>
              <p:spPr>
                <a:xfrm>
                  <a:off x="8935486" y="2348863"/>
                  <a:ext cx="527111" cy="689388"/>
                </a:xfrm>
                <a:prstGeom prst="rect">
                  <a:avLst/>
                </a:prstGeom>
              </p:spPr>
            </p:pic>
            <p:sp>
              <p:nvSpPr>
                <p:cNvPr id="145" name="Right Triangle 144"/>
                <p:cNvSpPr/>
                <p:nvPr/>
              </p:nvSpPr>
              <p:spPr bwMode="auto">
                <a:xfrm>
                  <a:off x="8978857" y="2373272"/>
                  <a:ext cx="440367" cy="626130"/>
                </a:xfrm>
                <a:prstGeom prst="rtTriangle">
                  <a:avLst/>
                </a:prstGeom>
                <a:solidFill>
                  <a:srgbClr val="A5A5A5"/>
                </a:solidFill>
                <a:ln w="6350" cap="flat" cmpd="sng" algn="ctr">
                  <a:noFill/>
                  <a:prstDash val="solid"/>
                  <a:miter lim="800000"/>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TextBox 145"/>
                <p:cNvSpPr txBox="1"/>
                <p:nvPr/>
              </p:nvSpPr>
              <p:spPr>
                <a:xfrm>
                  <a:off x="9055182" y="2698547"/>
                  <a:ext cx="145146" cy="326218"/>
                </a:xfrm>
                <a:prstGeom prst="rect">
                  <a:avLst/>
                </a:prstGeom>
                <a:noFill/>
              </p:spPr>
              <p:txBody>
                <a:bodyPr wrap="none" lIns="0" tIns="0" rIns="0" bIns="0" rtlCol="0">
                  <a:spAutoFit/>
                </a:bodyPr>
                <a:lstStyle/>
                <a:p>
                  <a:pPr algn="r" defTabSz="914126"/>
                  <a:r>
                    <a:rPr lang="fi-FI" sz="1400" kern="0" spc="-70" dirty="0" err="1" smtClean="0">
                      <a:solidFill>
                        <a:prstClr val="white"/>
                      </a:solidFill>
                      <a:effectLst>
                        <a:outerShdw blurRad="50800" dist="38100" dir="2700000" algn="tl" rotWithShape="0">
                          <a:srgbClr val="44546A">
                            <a:alpha val="40000"/>
                          </a:srgbClr>
                        </a:outerShdw>
                      </a:effectLst>
                      <a:latin typeface="Calibri" panose="020F0502020204030204"/>
                    </a:rPr>
                    <a:t>js</a:t>
                  </a:r>
                  <a:endParaRPr lang="en-US" sz="1400" kern="0" spc="-70" dirty="0" smtClean="0">
                    <a:solidFill>
                      <a:prstClr val="white"/>
                    </a:solidFill>
                    <a:effectLst>
                      <a:outerShdw blurRad="50800" dist="38100" dir="2700000" algn="tl" rotWithShape="0">
                        <a:srgbClr val="44546A">
                          <a:alpha val="40000"/>
                        </a:srgbClr>
                      </a:outerShdw>
                    </a:effectLst>
                    <a:latin typeface="Calibri" panose="020F0502020204030204"/>
                  </a:endParaRPr>
                </a:p>
              </p:txBody>
            </p:sp>
          </p:grpSp>
        </p:grpSp>
        <p:grpSp>
          <p:nvGrpSpPr>
            <p:cNvPr id="92" name="Group 91"/>
            <p:cNvGrpSpPr>
              <a:grpSpLocks noChangeAspect="1"/>
            </p:cNvGrpSpPr>
            <p:nvPr/>
          </p:nvGrpSpPr>
          <p:grpSpPr>
            <a:xfrm>
              <a:off x="307618" y="2185854"/>
              <a:ext cx="1897587" cy="1147938"/>
              <a:chOff x="781287" y="4564525"/>
              <a:chExt cx="2582491" cy="1562274"/>
            </a:xfrm>
          </p:grpSpPr>
          <p:pic>
            <p:nvPicPr>
              <p:cNvPr id="133" name="Picture 132"/>
              <p:cNvPicPr>
                <a:picLocks noChangeAspect="1"/>
              </p:cNvPicPr>
              <p:nvPr/>
            </p:nvPicPr>
            <p:blipFill>
              <a:blip r:embed="rId8"/>
              <a:stretch>
                <a:fillRect/>
              </a:stretch>
            </p:blipFill>
            <p:spPr>
              <a:xfrm>
                <a:off x="781287" y="4564525"/>
                <a:ext cx="1334951" cy="1267414"/>
              </a:xfrm>
              <a:prstGeom prst="rect">
                <a:avLst/>
              </a:prstGeom>
            </p:spPr>
          </p:pic>
          <p:pic>
            <p:nvPicPr>
              <p:cNvPr id="134" name="Picture 133"/>
              <p:cNvPicPr>
                <a:picLocks noChangeAspect="1"/>
              </p:cNvPicPr>
              <p:nvPr/>
            </p:nvPicPr>
            <p:blipFill>
              <a:blip r:embed="rId9"/>
              <a:stretch>
                <a:fillRect/>
              </a:stretch>
            </p:blipFill>
            <p:spPr>
              <a:xfrm>
                <a:off x="2722844" y="5169800"/>
                <a:ext cx="640934" cy="956999"/>
              </a:xfrm>
              <a:prstGeom prst="rect">
                <a:avLst/>
              </a:prstGeom>
            </p:spPr>
          </p:pic>
          <p:pic>
            <p:nvPicPr>
              <p:cNvPr id="135" name="Picture 134"/>
              <p:cNvPicPr>
                <a:picLocks noChangeAspect="1"/>
              </p:cNvPicPr>
              <p:nvPr/>
            </p:nvPicPr>
            <p:blipFill>
              <a:blip r:embed="rId10"/>
              <a:stretch>
                <a:fillRect/>
              </a:stretch>
            </p:blipFill>
            <p:spPr>
              <a:xfrm>
                <a:off x="1625422" y="5341440"/>
                <a:ext cx="963439" cy="699247"/>
              </a:xfrm>
              <a:prstGeom prst="rect">
                <a:avLst/>
              </a:prstGeom>
            </p:spPr>
          </p:pic>
          <p:pic>
            <p:nvPicPr>
              <p:cNvPr id="136" name="Picture 135"/>
              <p:cNvPicPr>
                <a:picLocks noChangeAspect="1"/>
              </p:cNvPicPr>
              <p:nvPr/>
            </p:nvPicPr>
            <p:blipFill>
              <a:blip r:embed="rId11"/>
              <a:stretch>
                <a:fillRect/>
              </a:stretch>
            </p:blipFill>
            <p:spPr>
              <a:xfrm>
                <a:off x="2087010" y="4919651"/>
                <a:ext cx="907928" cy="658958"/>
              </a:xfrm>
              <a:prstGeom prst="rect">
                <a:avLst/>
              </a:prstGeom>
            </p:spPr>
          </p:pic>
        </p:grpSp>
        <p:grpSp>
          <p:nvGrpSpPr>
            <p:cNvPr id="93" name="Group 92"/>
            <p:cNvGrpSpPr/>
            <p:nvPr/>
          </p:nvGrpSpPr>
          <p:grpSpPr>
            <a:xfrm>
              <a:off x="2893616" y="3175761"/>
              <a:ext cx="7263082" cy="3439831"/>
              <a:chOff x="3106882" y="3001637"/>
              <a:chExt cx="7264974" cy="3440727"/>
            </a:xfrm>
          </p:grpSpPr>
          <p:sp>
            <p:nvSpPr>
              <p:cNvPr id="106" name="Rounded Rectangle 105"/>
              <p:cNvSpPr/>
              <p:nvPr/>
            </p:nvSpPr>
            <p:spPr>
              <a:xfrm>
                <a:off x="3106882" y="3001637"/>
                <a:ext cx="7264974" cy="3440727"/>
              </a:xfrm>
              <a:prstGeom prst="roundRect">
                <a:avLst/>
              </a:prstGeom>
              <a:solidFill>
                <a:srgbClr val="E7E6E6">
                  <a:lumMod val="20000"/>
                  <a:lumOff val="80000"/>
                  <a:alpha val="75000"/>
                </a:srgbClr>
              </a:solidFill>
              <a:ln w="1270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07972"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endParaRPr lang="en-US" sz="1999" kern="0" smtClean="0">
                  <a:solidFill>
                    <a:prstClr val="black">
                      <a:lumMod val="65000"/>
                      <a:lumOff val="35000"/>
                    </a:prstClr>
                  </a:solidFill>
                  <a:latin typeface="Calibri" panose="020F0502020204030204"/>
                  <a:ea typeface="Segoe UI" pitchFamily="34" charset="0"/>
                  <a:cs typeface="Segoe UI" pitchFamily="34" charset="0"/>
                </a:endParaRPr>
              </a:p>
            </p:txBody>
          </p:sp>
          <p:grpSp>
            <p:nvGrpSpPr>
              <p:cNvPr id="107" name="Group 106"/>
              <p:cNvGrpSpPr/>
              <p:nvPr/>
            </p:nvGrpSpPr>
            <p:grpSpPr>
              <a:xfrm>
                <a:off x="3475525" y="4717793"/>
                <a:ext cx="1410066" cy="945215"/>
                <a:chOff x="9182180" y="1148235"/>
                <a:chExt cx="1650542" cy="1106414"/>
              </a:xfrm>
            </p:grpSpPr>
            <p:pic>
              <p:nvPicPr>
                <p:cNvPr id="131" name="Picture 130"/>
                <p:cNvPicPr>
                  <a:picLocks noChangeAspect="1"/>
                </p:cNvPicPr>
                <p:nvPr/>
              </p:nvPicPr>
              <p:blipFill>
                <a:blip r:embed="rId12"/>
                <a:stretch>
                  <a:fillRect/>
                </a:stretch>
              </p:blipFill>
              <p:spPr>
                <a:xfrm>
                  <a:off x="9586780" y="1148235"/>
                  <a:ext cx="841328" cy="775240"/>
                </a:xfrm>
                <a:prstGeom prst="rect">
                  <a:avLst/>
                </a:prstGeom>
              </p:spPr>
            </p:pic>
            <p:sp>
              <p:nvSpPr>
                <p:cNvPr id="132" name="TextBox 131"/>
                <p:cNvSpPr txBox="1"/>
                <p:nvPr/>
              </p:nvSpPr>
              <p:spPr>
                <a:xfrm>
                  <a:off x="9182180" y="1930410"/>
                  <a:ext cx="1650542" cy="324239"/>
                </a:xfrm>
                <a:prstGeom prst="rect">
                  <a:avLst/>
                </a:prstGeom>
                <a:noFill/>
              </p:spPr>
              <p:txBody>
                <a:bodyPr wrap="none" lIns="0" tIns="0" rIns="0" bIns="0" rtlCol="0">
                  <a:spAutoFit/>
                </a:bodyPr>
                <a:lstStyle/>
                <a:p>
                  <a:pPr algn="ctr" defTabSz="914126"/>
                  <a:r>
                    <a:rPr lang="en-US" sz="1799" kern="0" spc="-70" dirty="0" smtClean="0">
                      <a:solidFill>
                        <a:prstClr val="white">
                          <a:lumMod val="50000"/>
                        </a:prstClr>
                      </a:solidFill>
                      <a:latin typeface="Calibri" panose="020F0502020204030204"/>
                    </a:rPr>
                    <a:t>List and Libraries</a:t>
                  </a:r>
                </a:p>
              </p:txBody>
            </p:sp>
          </p:grpSp>
          <p:sp>
            <p:nvSpPr>
              <p:cNvPr id="108" name="Rounded Rectangle 107"/>
              <p:cNvSpPr/>
              <p:nvPr/>
            </p:nvSpPr>
            <p:spPr>
              <a:xfrm>
                <a:off x="5229980" y="4300820"/>
                <a:ext cx="4499264" cy="1963882"/>
              </a:xfrm>
              <a:prstGeom prst="roundRect">
                <a:avLst/>
              </a:prstGeom>
              <a:solidFill>
                <a:srgbClr val="5B9BD5">
                  <a:lumMod val="20000"/>
                  <a:lumOff val="80000"/>
                </a:srgbClr>
              </a:solidFill>
              <a:ln w="6350" cap="flat" cmpd="sng" algn="ctr">
                <a:solidFill>
                  <a:srgbClr val="5B9BD5"/>
                </a:solidFill>
                <a:prstDash val="solid"/>
                <a:miter lim="800000"/>
              </a:ln>
              <a:effectLst/>
            </p:spPr>
            <p:txBody>
              <a:bodyPr rtlCol="0" anchor="ctr"/>
              <a:lstStyle/>
              <a:p>
                <a:pPr algn="ctr" defTabSz="914126"/>
                <a:endParaRPr lang="en-US" sz="1799" kern="0" smtClean="0">
                  <a:solidFill>
                    <a:prstClr val="black"/>
                  </a:solidFill>
                  <a:latin typeface="Calibri" panose="020F0502020204030204"/>
                </a:endParaRPr>
              </a:p>
            </p:txBody>
          </p:sp>
          <p:grpSp>
            <p:nvGrpSpPr>
              <p:cNvPr id="109" name="Group 108"/>
              <p:cNvGrpSpPr/>
              <p:nvPr/>
            </p:nvGrpSpPr>
            <p:grpSpPr>
              <a:xfrm>
                <a:off x="5603329" y="4741403"/>
                <a:ext cx="3752566" cy="954433"/>
                <a:chOff x="3357673" y="5127708"/>
                <a:chExt cx="3752566" cy="954433"/>
              </a:xfrm>
            </p:grpSpPr>
            <p:grpSp>
              <p:nvGrpSpPr>
                <p:cNvPr id="119" name="Group 118"/>
                <p:cNvGrpSpPr/>
                <p:nvPr/>
              </p:nvGrpSpPr>
              <p:grpSpPr>
                <a:xfrm>
                  <a:off x="3357673" y="5135047"/>
                  <a:ext cx="839332" cy="947094"/>
                  <a:chOff x="9747083" y="2768132"/>
                  <a:chExt cx="982473" cy="1108614"/>
                </a:xfrm>
              </p:grpSpPr>
              <p:pic>
                <p:nvPicPr>
                  <p:cNvPr id="129" name="Picture 128"/>
                  <p:cNvPicPr>
                    <a:picLocks noChangeAspect="1"/>
                  </p:cNvPicPr>
                  <p:nvPr/>
                </p:nvPicPr>
                <p:blipFill>
                  <a:blip r:embed="rId13"/>
                  <a:stretch>
                    <a:fillRect/>
                  </a:stretch>
                </p:blipFill>
                <p:spPr>
                  <a:xfrm>
                    <a:off x="9946304" y="2768132"/>
                    <a:ext cx="584010" cy="487200"/>
                  </a:xfrm>
                  <a:prstGeom prst="rect">
                    <a:avLst/>
                  </a:prstGeom>
                </p:spPr>
              </p:pic>
              <p:sp>
                <p:nvSpPr>
                  <p:cNvPr id="130" name="TextBox 129"/>
                  <p:cNvSpPr txBox="1"/>
                  <p:nvPr/>
                </p:nvSpPr>
                <p:spPr>
                  <a:xfrm>
                    <a:off x="9747083" y="3228268"/>
                    <a:ext cx="982473" cy="648478"/>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Managed</a:t>
                    </a:r>
                  </a:p>
                  <a:p>
                    <a:pPr algn="ctr" defTabSz="914126"/>
                    <a:r>
                      <a:rPr lang="en-US" sz="1799" kern="0" spc="-70" dirty="0" smtClean="0">
                        <a:solidFill>
                          <a:prstClr val="black">
                            <a:lumMod val="65000"/>
                            <a:lumOff val="35000"/>
                          </a:prstClr>
                        </a:solidFill>
                        <a:latin typeface="Calibri" panose="020F0502020204030204"/>
                      </a:rPr>
                      <a:t>Metadata</a:t>
                    </a:r>
                  </a:p>
                </p:txBody>
              </p:sp>
            </p:grpSp>
            <p:grpSp>
              <p:nvGrpSpPr>
                <p:cNvPr id="120" name="Group 119"/>
                <p:cNvGrpSpPr/>
                <p:nvPr/>
              </p:nvGrpSpPr>
              <p:grpSpPr>
                <a:xfrm>
                  <a:off x="4371179" y="5127708"/>
                  <a:ext cx="610936" cy="947094"/>
                  <a:chOff x="9880756" y="2768132"/>
                  <a:chExt cx="715126" cy="1108614"/>
                </a:xfrm>
              </p:grpSpPr>
              <p:pic>
                <p:nvPicPr>
                  <p:cNvPr id="127" name="Picture 126"/>
                  <p:cNvPicPr>
                    <a:picLocks noChangeAspect="1"/>
                  </p:cNvPicPr>
                  <p:nvPr/>
                </p:nvPicPr>
                <p:blipFill>
                  <a:blip r:embed="rId13"/>
                  <a:stretch>
                    <a:fillRect/>
                  </a:stretch>
                </p:blipFill>
                <p:spPr>
                  <a:xfrm>
                    <a:off x="9946304" y="2768132"/>
                    <a:ext cx="584010" cy="487200"/>
                  </a:xfrm>
                  <a:prstGeom prst="rect">
                    <a:avLst/>
                  </a:prstGeom>
                </p:spPr>
              </p:pic>
              <p:sp>
                <p:nvSpPr>
                  <p:cNvPr id="128" name="TextBox 127"/>
                  <p:cNvSpPr txBox="1"/>
                  <p:nvPr/>
                </p:nvSpPr>
                <p:spPr>
                  <a:xfrm>
                    <a:off x="9880756" y="3228268"/>
                    <a:ext cx="715126" cy="648478"/>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Search</a:t>
                    </a:r>
                  </a:p>
                  <a:p>
                    <a:pPr algn="ctr" defTabSz="914126"/>
                    <a:r>
                      <a:rPr lang="en-US" sz="1799" kern="0" spc="-70" dirty="0" smtClean="0">
                        <a:solidFill>
                          <a:prstClr val="black">
                            <a:lumMod val="65000"/>
                            <a:lumOff val="35000"/>
                          </a:prstClr>
                        </a:solidFill>
                        <a:latin typeface="Calibri" panose="020F0502020204030204"/>
                      </a:rPr>
                      <a:t>Service</a:t>
                    </a:r>
                  </a:p>
                </p:txBody>
              </p:sp>
            </p:grpSp>
            <p:grpSp>
              <p:nvGrpSpPr>
                <p:cNvPr id="121" name="Group 120"/>
                <p:cNvGrpSpPr/>
                <p:nvPr/>
              </p:nvGrpSpPr>
              <p:grpSpPr>
                <a:xfrm>
                  <a:off x="5288535" y="5127708"/>
                  <a:ext cx="839332" cy="947094"/>
                  <a:chOff x="9747083" y="2768132"/>
                  <a:chExt cx="982474" cy="1108614"/>
                </a:xfrm>
              </p:grpSpPr>
              <p:pic>
                <p:nvPicPr>
                  <p:cNvPr id="125" name="Picture 124"/>
                  <p:cNvPicPr>
                    <a:picLocks noChangeAspect="1"/>
                  </p:cNvPicPr>
                  <p:nvPr/>
                </p:nvPicPr>
                <p:blipFill>
                  <a:blip r:embed="rId13"/>
                  <a:stretch>
                    <a:fillRect/>
                  </a:stretch>
                </p:blipFill>
                <p:spPr>
                  <a:xfrm>
                    <a:off x="9946304" y="2768132"/>
                    <a:ext cx="584010" cy="487200"/>
                  </a:xfrm>
                  <a:prstGeom prst="rect">
                    <a:avLst/>
                  </a:prstGeom>
                </p:spPr>
              </p:pic>
              <p:sp>
                <p:nvSpPr>
                  <p:cNvPr id="126" name="TextBox 125"/>
                  <p:cNvSpPr txBox="1"/>
                  <p:nvPr/>
                </p:nvSpPr>
                <p:spPr>
                  <a:xfrm>
                    <a:off x="9747083" y="3228268"/>
                    <a:ext cx="982474" cy="648478"/>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Workflow</a:t>
                    </a:r>
                  </a:p>
                  <a:p>
                    <a:pPr algn="ctr" defTabSz="914126"/>
                    <a:r>
                      <a:rPr lang="en-US" sz="1799" kern="0" spc="-70" dirty="0" smtClean="0">
                        <a:solidFill>
                          <a:prstClr val="black">
                            <a:lumMod val="65000"/>
                            <a:lumOff val="35000"/>
                          </a:prstClr>
                        </a:solidFill>
                        <a:latin typeface="Calibri" panose="020F0502020204030204"/>
                      </a:rPr>
                      <a:t>Service</a:t>
                    </a:r>
                  </a:p>
                </p:txBody>
              </p:sp>
            </p:grpSp>
            <p:grpSp>
              <p:nvGrpSpPr>
                <p:cNvPr id="122" name="Group 121"/>
                <p:cNvGrpSpPr/>
                <p:nvPr/>
              </p:nvGrpSpPr>
              <p:grpSpPr>
                <a:xfrm>
                  <a:off x="6611316" y="5135045"/>
                  <a:ext cx="498923" cy="670095"/>
                  <a:chOff x="9946304" y="2768132"/>
                  <a:chExt cx="584010" cy="784375"/>
                </a:xfrm>
              </p:grpSpPr>
              <p:pic>
                <p:nvPicPr>
                  <p:cNvPr id="123" name="Picture 122"/>
                  <p:cNvPicPr>
                    <a:picLocks noChangeAspect="1"/>
                  </p:cNvPicPr>
                  <p:nvPr/>
                </p:nvPicPr>
                <p:blipFill>
                  <a:blip r:embed="rId13"/>
                  <a:stretch>
                    <a:fillRect/>
                  </a:stretch>
                </p:blipFill>
                <p:spPr>
                  <a:xfrm>
                    <a:off x="9946304" y="2768132"/>
                    <a:ext cx="584010" cy="487200"/>
                  </a:xfrm>
                  <a:prstGeom prst="rect">
                    <a:avLst/>
                  </a:prstGeom>
                </p:spPr>
              </p:pic>
              <p:sp>
                <p:nvSpPr>
                  <p:cNvPr id="124" name="TextBox 123"/>
                  <p:cNvSpPr txBox="1"/>
                  <p:nvPr/>
                </p:nvSpPr>
                <p:spPr>
                  <a:xfrm>
                    <a:off x="10046740" y="3228268"/>
                    <a:ext cx="383158" cy="324239"/>
                  </a:xfrm>
                  <a:prstGeom prst="rect">
                    <a:avLst/>
                  </a:prstGeom>
                  <a:noFill/>
                </p:spPr>
                <p:txBody>
                  <a:bodyPr wrap="none" lIns="0" tIns="0" rIns="0" bIns="0" rtlCol="0">
                    <a:spAutoFit/>
                  </a:bodyPr>
                  <a:lstStyle/>
                  <a:p>
                    <a:pPr algn="ctr" defTabSz="914126"/>
                    <a:r>
                      <a:rPr lang="en-US" sz="1799" kern="0" spc="-70" dirty="0" smtClean="0">
                        <a:solidFill>
                          <a:prstClr val="black">
                            <a:lumMod val="65000"/>
                            <a:lumOff val="35000"/>
                          </a:prstClr>
                        </a:solidFill>
                        <a:latin typeface="Calibri" panose="020F0502020204030204"/>
                      </a:rPr>
                      <a:t>BCS</a:t>
                    </a:r>
                  </a:p>
                </p:txBody>
              </p:sp>
            </p:grpSp>
          </p:grpSp>
          <p:sp>
            <p:nvSpPr>
              <p:cNvPr id="110" name="TextBox 109"/>
              <p:cNvSpPr txBox="1"/>
              <p:nvPr/>
            </p:nvSpPr>
            <p:spPr>
              <a:xfrm>
                <a:off x="6389216" y="5795603"/>
                <a:ext cx="2061462" cy="369332"/>
              </a:xfrm>
              <a:prstGeom prst="rect">
                <a:avLst/>
              </a:prstGeom>
              <a:noFill/>
            </p:spPr>
            <p:txBody>
              <a:bodyPr wrap="none" rtlCol="0">
                <a:spAutoFit/>
              </a:bodyPr>
              <a:lstStyle/>
              <a:p>
                <a:pPr defTabSz="914126"/>
                <a:r>
                  <a:rPr lang="en-US" sz="1799" kern="0" dirty="0" smtClean="0">
                    <a:solidFill>
                      <a:prstClr val="black">
                        <a:lumMod val="50000"/>
                        <a:lumOff val="50000"/>
                      </a:prstClr>
                    </a:solidFill>
                    <a:latin typeface="Calibri" panose="020F0502020204030204"/>
                  </a:rPr>
                  <a:t>Service Applications</a:t>
                </a:r>
              </a:p>
            </p:txBody>
          </p:sp>
          <p:sp>
            <p:nvSpPr>
              <p:cNvPr id="111" name="Rectangle 110"/>
              <p:cNvSpPr/>
              <p:nvPr/>
            </p:nvSpPr>
            <p:spPr bwMode="auto">
              <a:xfrm>
                <a:off x="3511094" y="3623828"/>
                <a:ext cx="6222165" cy="403166"/>
              </a:xfrm>
              <a:prstGeom prst="rect">
                <a:avLst/>
              </a:prstGeom>
              <a:solidFill>
                <a:srgbClr val="5B9BD5">
                  <a:lumMod val="20000"/>
                  <a:lumOff val="80000"/>
                </a:srgbClr>
              </a:solidFill>
              <a:ln w="6350" cap="flat" cmpd="sng" algn="ctr">
                <a:solidFill>
                  <a:srgbClr val="5B9BD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r>
                  <a:rPr lang="en-US" sz="1600" kern="0" dirty="0" smtClean="0">
                    <a:solidFill>
                      <a:prstClr val="black">
                        <a:lumMod val="50000"/>
                        <a:lumOff val="50000"/>
                      </a:prstClr>
                    </a:solidFill>
                    <a:latin typeface="Calibri" panose="020F0502020204030204"/>
                  </a:rPr>
                  <a:t>SharePoint API</a:t>
                </a:r>
              </a:p>
            </p:txBody>
          </p:sp>
          <p:sp>
            <p:nvSpPr>
              <p:cNvPr id="112" name="Oval 111"/>
              <p:cNvSpPr/>
              <p:nvPr/>
            </p:nvSpPr>
            <p:spPr>
              <a:xfrm>
                <a:off x="5734172" y="3138291"/>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endParaRPr lang="en-US" sz="1799" kern="0" smtClean="0">
                  <a:solidFill>
                    <a:prstClr val="white"/>
                  </a:solidFill>
                  <a:latin typeface="Calibri" panose="020F0502020204030204"/>
                </a:endParaRPr>
              </a:p>
            </p:txBody>
          </p:sp>
          <p:sp>
            <p:nvSpPr>
              <p:cNvPr id="113" name="Oval 112"/>
              <p:cNvSpPr/>
              <p:nvPr/>
            </p:nvSpPr>
            <p:spPr>
              <a:xfrm>
                <a:off x="7261403" y="3137072"/>
                <a:ext cx="218209" cy="19069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126"/>
                <a:endParaRPr lang="en-US" sz="1799" kern="0" smtClean="0">
                  <a:solidFill>
                    <a:prstClr val="white"/>
                  </a:solidFill>
                  <a:latin typeface="Calibri" panose="020F0502020204030204"/>
                </a:endParaRPr>
              </a:p>
            </p:txBody>
          </p:sp>
          <p:cxnSp>
            <p:nvCxnSpPr>
              <p:cNvPr id="114" name="Straight Connector 113"/>
              <p:cNvCxnSpPr/>
              <p:nvPr/>
            </p:nvCxnSpPr>
            <p:spPr>
              <a:xfrm flipH="1">
                <a:off x="5843276" y="3316913"/>
                <a:ext cx="2" cy="296406"/>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H="1">
                <a:off x="7370507" y="3310681"/>
                <a:ext cx="2" cy="296406"/>
              </a:xfrm>
              <a:prstGeom prst="line">
                <a:avLst/>
              </a:prstGeom>
              <a:noFill/>
              <a:ln w="6350" cap="flat" cmpd="sng" algn="ctr">
                <a:solidFill>
                  <a:srgbClr val="5B9BD5"/>
                </a:solidFill>
                <a:prstDash val="solid"/>
                <a:miter lim="800000"/>
              </a:ln>
              <a:effectLst/>
            </p:spPr>
          </p:cxnSp>
          <p:sp>
            <p:nvSpPr>
              <p:cNvPr id="116" name="TextBox 115"/>
              <p:cNvSpPr txBox="1"/>
              <p:nvPr/>
            </p:nvSpPr>
            <p:spPr>
              <a:xfrm>
                <a:off x="5116443" y="3120330"/>
                <a:ext cx="588431" cy="338554"/>
              </a:xfrm>
              <a:prstGeom prst="rect">
                <a:avLst/>
              </a:prstGeom>
              <a:noFill/>
            </p:spPr>
            <p:txBody>
              <a:bodyPr wrap="none" rtlCol="0">
                <a:spAutoFit/>
              </a:bodyPr>
              <a:lstStyle/>
              <a:p>
                <a:pPr defTabSz="914126"/>
                <a:r>
                  <a:rPr lang="en-US" sz="1600" i="1" kern="0" dirty="0" smtClean="0">
                    <a:solidFill>
                      <a:prstClr val="white">
                        <a:lumMod val="50000"/>
                      </a:prstClr>
                    </a:solidFill>
                    <a:latin typeface="Calibri" panose="020F0502020204030204"/>
                  </a:rPr>
                  <a:t>REST</a:t>
                </a:r>
              </a:p>
            </p:txBody>
          </p:sp>
          <p:sp>
            <p:nvSpPr>
              <p:cNvPr id="117" name="TextBox 116"/>
              <p:cNvSpPr txBox="1"/>
              <p:nvPr/>
            </p:nvSpPr>
            <p:spPr>
              <a:xfrm>
                <a:off x="6546338" y="3144513"/>
                <a:ext cx="694421" cy="338554"/>
              </a:xfrm>
              <a:prstGeom prst="rect">
                <a:avLst/>
              </a:prstGeom>
              <a:noFill/>
            </p:spPr>
            <p:txBody>
              <a:bodyPr wrap="none" rtlCol="0">
                <a:spAutoFit/>
              </a:bodyPr>
              <a:lstStyle/>
              <a:p>
                <a:pPr defTabSz="914126"/>
                <a:r>
                  <a:rPr lang="en-US" sz="1600" i="1" kern="0" dirty="0" smtClean="0">
                    <a:solidFill>
                      <a:prstClr val="white">
                        <a:lumMod val="50000"/>
                      </a:prstClr>
                    </a:solidFill>
                    <a:latin typeface="Calibri" panose="020F0502020204030204"/>
                  </a:rPr>
                  <a:t>CSOM</a:t>
                </a:r>
              </a:p>
            </p:txBody>
          </p:sp>
          <p:sp>
            <p:nvSpPr>
              <p:cNvPr id="118" name="TextBox 117"/>
              <p:cNvSpPr txBox="1"/>
              <p:nvPr/>
            </p:nvSpPr>
            <p:spPr>
              <a:xfrm>
                <a:off x="3536968" y="3064703"/>
                <a:ext cx="1200842" cy="369332"/>
              </a:xfrm>
              <a:prstGeom prst="rect">
                <a:avLst/>
              </a:prstGeom>
              <a:noFill/>
            </p:spPr>
            <p:txBody>
              <a:bodyPr wrap="none" rtlCol="0">
                <a:spAutoFit/>
              </a:bodyPr>
              <a:lstStyle/>
              <a:p>
                <a:pPr defTabSz="914126"/>
                <a:r>
                  <a:rPr lang="en-US" sz="1799" kern="0" dirty="0" smtClean="0">
                    <a:solidFill>
                      <a:prstClr val="black">
                        <a:lumMod val="65000"/>
                        <a:lumOff val="35000"/>
                      </a:prstClr>
                    </a:solidFill>
                    <a:latin typeface="Calibri" panose="020F0502020204030204"/>
                    <a:ea typeface="Segoe UI" pitchFamily="34" charset="0"/>
                    <a:cs typeface="Segoe UI" pitchFamily="34" charset="0"/>
                  </a:rPr>
                  <a:t>SharePoint</a:t>
                </a:r>
                <a:endParaRPr lang="en-US" sz="1799" kern="0" dirty="0" smtClean="0">
                  <a:solidFill>
                    <a:prstClr val="black"/>
                  </a:solidFill>
                  <a:latin typeface="Calibri" panose="020F0502020204030204"/>
                </a:endParaRPr>
              </a:p>
            </p:txBody>
          </p:sp>
        </p:grpSp>
        <p:cxnSp>
          <p:nvCxnSpPr>
            <p:cNvPr id="94" name="Straight Arrow Connector 93"/>
            <p:cNvCxnSpPr/>
            <p:nvPr/>
          </p:nvCxnSpPr>
          <p:spPr>
            <a:xfrm flipV="1">
              <a:off x="2078767" y="1939983"/>
              <a:ext cx="931868" cy="506813"/>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5" name="Straight Arrow Connector 94"/>
            <p:cNvCxnSpPr/>
            <p:nvPr/>
          </p:nvCxnSpPr>
          <p:spPr>
            <a:xfrm>
              <a:off x="1473522" y="3445339"/>
              <a:ext cx="1256266" cy="111597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6" name="Straight Arrow Connector 95"/>
            <p:cNvCxnSpPr/>
            <p:nvPr/>
          </p:nvCxnSpPr>
          <p:spPr>
            <a:xfrm flipV="1">
              <a:off x="6957431" y="995576"/>
              <a:ext cx="1384295" cy="491358"/>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7" name="Straight Arrow Connector 96"/>
            <p:cNvCxnSpPr/>
            <p:nvPr/>
          </p:nvCxnSpPr>
          <p:spPr>
            <a:xfrm>
              <a:off x="6957431" y="1901572"/>
              <a:ext cx="2574519" cy="361596"/>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8" name="Straight Arrow Connector 97"/>
            <p:cNvCxnSpPr/>
            <p:nvPr/>
          </p:nvCxnSpPr>
          <p:spPr>
            <a:xfrm flipH="1">
              <a:off x="5626541" y="2263168"/>
              <a:ext cx="283121" cy="1021079"/>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99" name="Straight Arrow Connector 98"/>
            <p:cNvCxnSpPr/>
            <p:nvPr/>
          </p:nvCxnSpPr>
          <p:spPr>
            <a:xfrm>
              <a:off x="6525157" y="2299283"/>
              <a:ext cx="634035" cy="951831"/>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0" name="Elbow Connector 99"/>
            <p:cNvCxnSpPr/>
            <p:nvPr/>
          </p:nvCxnSpPr>
          <p:spPr>
            <a:xfrm rot="5400000" flipH="1" flipV="1">
              <a:off x="8767229" y="3444438"/>
              <a:ext cx="2158489" cy="1131596"/>
            </a:xfrm>
            <a:prstGeom prst="bentConnector3">
              <a:avLst>
                <a:gd name="adj1" fmla="val 910"/>
              </a:avLst>
            </a:prstGeom>
            <a:noFill/>
            <a:ln w="41275" cap="flat" cmpd="sng" algn="ctr">
              <a:solidFill>
                <a:sysClr val="window" lastClr="FFFFFF">
                  <a:lumMod val="65000"/>
                </a:sysClr>
              </a:solidFill>
              <a:prstDash val="sysDash"/>
              <a:miter lim="800000"/>
              <a:tailEnd type="stealth" w="lg" len="lg"/>
            </a:ln>
            <a:effectLst/>
          </p:spPr>
        </p:cxnSp>
        <p:cxnSp>
          <p:nvCxnSpPr>
            <p:cNvPr id="101" name="Straight Arrow Connector 100"/>
            <p:cNvCxnSpPr/>
            <p:nvPr/>
          </p:nvCxnSpPr>
          <p:spPr>
            <a:xfrm flipH="1">
              <a:off x="3888388" y="4121590"/>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2" name="Straight Arrow Connector 101"/>
            <p:cNvCxnSpPr/>
            <p:nvPr/>
          </p:nvCxnSpPr>
          <p:spPr>
            <a:xfrm flipH="1">
              <a:off x="57491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3" name="Straight Arrow Connector 102"/>
            <p:cNvCxnSpPr/>
            <p:nvPr/>
          </p:nvCxnSpPr>
          <p:spPr>
            <a:xfrm flipH="1">
              <a:off x="6672805"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4" name="Straight Arrow Connector 103"/>
            <p:cNvCxnSpPr/>
            <p:nvPr/>
          </p:nvCxnSpPr>
          <p:spPr>
            <a:xfrm flipH="1">
              <a:off x="7674741" y="4136085"/>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cxnSp>
          <p:nvCxnSpPr>
            <p:cNvPr id="105" name="Straight Arrow Connector 104"/>
            <p:cNvCxnSpPr/>
            <p:nvPr/>
          </p:nvCxnSpPr>
          <p:spPr>
            <a:xfrm flipH="1">
              <a:off x="8834468" y="4147103"/>
              <a:ext cx="6490" cy="687615"/>
            </a:xfrm>
            <a:prstGeom prst="straightConnector1">
              <a:avLst/>
            </a:prstGeom>
            <a:noFill/>
            <a:ln w="41275" cap="flat" cmpd="sng" algn="ctr">
              <a:solidFill>
                <a:sysClr val="window" lastClr="FFFFFF">
                  <a:lumMod val="65000"/>
                </a:sysClr>
              </a:solidFill>
              <a:prstDash val="sysDash"/>
              <a:miter lim="800000"/>
              <a:tailEnd type="stealth" w="lg" len="lg"/>
            </a:ln>
            <a:effectLst/>
          </p:spPr>
        </p:cxnSp>
      </p:grpSp>
    </p:spTree>
    <p:extLst>
      <p:ext uri="{BB962C8B-B14F-4D97-AF65-F5344CB8AC3E}">
        <p14:creationId xmlns:p14="http://schemas.microsoft.com/office/powerpoint/2010/main" val="27490515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11149013" cy="4608444"/>
          </a:xfrm>
        </p:spPr>
        <p:txBody>
          <a:bodyPr/>
          <a:lstStyle/>
          <a:p>
            <a:r>
              <a:rPr lang="en-US" dirty="0" smtClean="0"/>
              <a:t>Integrate external data sources into SharePoint as lists</a:t>
            </a:r>
          </a:p>
          <a:p>
            <a:r>
              <a:rPr lang="en-US" dirty="0" smtClean="0"/>
              <a:t>Integrate external data sources into SharePoint apps</a:t>
            </a:r>
          </a:p>
          <a:p>
            <a:r>
              <a:rPr lang="en-US" dirty="0" smtClean="0"/>
              <a:t>Integrate on-premises data sources with SharePoint online</a:t>
            </a:r>
          </a:p>
          <a:p>
            <a:r>
              <a:rPr lang="en-US" dirty="0" smtClean="0"/>
              <a:t>Receive notifications when data changes in </a:t>
            </a:r>
            <a:r>
              <a:rPr lang="en-US" smtClean="0"/>
              <a:t>external systems</a:t>
            </a:r>
            <a:endParaRPr lang="en-US" dirty="0"/>
          </a:p>
        </p:txBody>
      </p:sp>
      <p:sp>
        <p:nvSpPr>
          <p:cNvPr id="3" name="Title 2"/>
          <p:cNvSpPr>
            <a:spLocks noGrp="1"/>
          </p:cNvSpPr>
          <p:nvPr>
            <p:ph type="title"/>
          </p:nvPr>
        </p:nvSpPr>
        <p:spPr/>
        <p:txBody>
          <a:bodyPr/>
          <a:lstStyle/>
          <a:p>
            <a:r>
              <a:rPr lang="en-US" dirty="0"/>
              <a:t>Business Connectivity </a:t>
            </a:r>
            <a:r>
              <a:rPr lang="en-US" dirty="0" smtClean="0"/>
              <a:t>Services Value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2617969752"/>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http://schemas.microsoft.com/office/2006/documentManagement/types"/>
    <ds:schemaRef ds:uri="http://purl.org/dc/elements/1.1/"/>
    <ds:schemaRef ds:uri="http://schemas.microsoft.com/office/2006/metadata/properties"/>
    <ds:schemaRef ds:uri="5fad15d0-477e-40da-a20d-40d4ca777cbd"/>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3162</Words>
  <Application>Microsoft Office PowerPoint</Application>
  <PresentationFormat>Custom</PresentationFormat>
  <Paragraphs>353</Paragraphs>
  <Slides>40</Slides>
  <Notes>13</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40</vt:i4>
      </vt:variant>
    </vt:vector>
  </HeadingPairs>
  <TitlesOfParts>
    <vt:vector size="55" baseType="lpstr">
      <vt:lpstr>Arial</vt:lpstr>
      <vt:lpstr>Calibri</vt:lpstr>
      <vt:lpstr>Consolas</vt:lpstr>
      <vt:lpstr>Courier New</vt:lpstr>
      <vt:lpstr>Segoe Light</vt:lpstr>
      <vt:lpstr>Segoe UI</vt:lpstr>
      <vt:lpstr>Segoe UI Light</vt:lpstr>
      <vt:lpstr>Verdana</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1_5-30055_Office Template 2012 - 16x9 - White Background</vt:lpstr>
      <vt:lpstr>1_5-30610_Microsoft_Ignite_Keynote_Template_CUSTOM_LIGHT</vt:lpstr>
      <vt:lpstr>Office 365 Development</vt:lpstr>
      <vt:lpstr>Course Agenda</vt:lpstr>
      <vt:lpstr>O3656-7 Deep Dive into Business Connectivity Services in Office 365</vt:lpstr>
      <vt:lpstr>Agenda </vt:lpstr>
      <vt:lpstr>Overview</vt:lpstr>
      <vt:lpstr>Developer vision</vt:lpstr>
      <vt:lpstr>Office Dev Center</vt:lpstr>
      <vt:lpstr>SharePoint App Building Blocks</vt:lpstr>
      <vt:lpstr>Business Connectivity Services Value</vt:lpstr>
      <vt:lpstr>Business Connectivity Services</vt:lpstr>
      <vt:lpstr>Secure Store Service</vt:lpstr>
      <vt:lpstr>Development Tasks</vt:lpstr>
      <vt:lpstr>App-Level ECTs</vt:lpstr>
      <vt:lpstr>App-Level ECTs</vt:lpstr>
      <vt:lpstr>Architecture</vt:lpstr>
      <vt:lpstr>External List Definitions</vt:lpstr>
      <vt:lpstr>CSOM Against External List</vt:lpstr>
      <vt:lpstr>PowerPoint Presentation</vt:lpstr>
      <vt:lpstr>Hybrid Business Connectivity Services</vt:lpstr>
      <vt:lpstr>SharePoint Hybrid</vt:lpstr>
      <vt:lpstr>One-Way Inbound</vt:lpstr>
      <vt:lpstr>One-Way Outbound</vt:lpstr>
      <vt:lpstr>Two-Way</vt:lpstr>
      <vt:lpstr>One-Way Inbound BCS</vt:lpstr>
      <vt:lpstr>Create and Expose OData Source</vt:lpstr>
      <vt:lpstr>Create an External Content Type</vt:lpstr>
      <vt:lpstr>Secure Store</vt:lpstr>
      <vt:lpstr>ECT and External List</vt:lpstr>
      <vt:lpstr>Data Flow</vt:lpstr>
      <vt:lpstr>Custom Event Receivers</vt:lpstr>
      <vt:lpstr>Custom Event Receivers</vt:lpstr>
      <vt:lpstr>Design Requirements</vt:lpstr>
      <vt:lpstr>Architecture</vt:lpstr>
      <vt:lpstr>Subscribe</vt:lpstr>
      <vt:lpstr>Unsubscribe</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